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9" r:id="rId4"/>
    <p:sldId id="258" r:id="rId5"/>
    <p:sldId id="260" r:id="rId6"/>
    <p:sldId id="262" r:id="rId7"/>
    <p:sldId id="274" r:id="rId8"/>
    <p:sldId id="263" r:id="rId9"/>
    <p:sldId id="264" r:id="rId10"/>
    <p:sldId id="265" r:id="rId11"/>
    <p:sldId id="266" r:id="rId12"/>
    <p:sldId id="267" r:id="rId13"/>
    <p:sldId id="272" r:id="rId14"/>
    <p:sldId id="271"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media" Target="file:///C:\Users\user\Desktop\13-20170801170000_clip(1)(1).mp3" TargetMode="External"/><Relationship Id="rId1" Type="http://schemas.openxmlformats.org/officeDocument/2006/relationships/audio" Target="file:///C:\Users\user\Desktop\13-20170801170000_clip(1)(1).mp3" TargetMode="Externa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jpeg"/><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1" Type="http://schemas.openxmlformats.org/officeDocument/2006/relationships/slideLayout" Target="../slideLayouts/slideLayout2.xml"/><Relationship Id="rId10" Type="http://schemas.openxmlformats.org/officeDocument/2006/relationships/image" Target="../media/image20.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5" Type="http://schemas.openxmlformats.org/officeDocument/2006/relationships/slideLayout" Target="../slideLayouts/slideLayout2.xml"/><Relationship Id="rId14" Type="http://schemas.openxmlformats.org/officeDocument/2006/relationships/image" Target="../media/image34.png"/><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jpe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54706" y="-189549"/>
            <a:ext cx="6724918" cy="2708434"/>
          </a:xfrm>
          <a:prstGeom prst="rect">
            <a:avLst/>
          </a:prstGeom>
          <a:noFill/>
          <a:ln>
            <a:noFill/>
          </a:ln>
        </p:spPr>
        <p:txBody>
          <a:bodyPr wrap="none" rtlCol="0">
            <a:spAutoFit/>
          </a:bodyPr>
          <a:lstStyle/>
          <a:p>
            <a:r>
              <a:rPr kumimoji="1" lang="zh-CN" altLang="en-US" sz="17000" b="1" dirty="0" smtClean="0">
                <a:gradFill flip="none" rotWithShape="1">
                  <a:gsLst>
                    <a:gs pos="0">
                      <a:schemeClr val="accent6">
                        <a:alpha val="50000"/>
                      </a:schemeClr>
                    </a:gs>
                    <a:gs pos="100000">
                      <a:srgbClr val="FFFFFF"/>
                    </a:gs>
                  </a:gsLst>
                  <a:lin ang="10800000" scaled="0"/>
                  <a:tileRect/>
                </a:gradFill>
                <a:latin typeface="黑体" panose="02010609060101010101" charset="-122"/>
                <a:ea typeface="黑体" panose="02010609060101010101" charset="-122"/>
                <a:cs typeface="黑体" panose="02010609060101010101" charset="-122"/>
              </a:rPr>
              <a:t>千年舟</a:t>
            </a:r>
            <a:endParaRPr kumimoji="1" lang="zh-CN" altLang="en-US" sz="17000" b="1" dirty="0">
              <a:gradFill flip="none" rotWithShape="1">
                <a:gsLst>
                  <a:gs pos="0">
                    <a:schemeClr val="accent6">
                      <a:alpha val="50000"/>
                    </a:schemeClr>
                  </a:gs>
                  <a:gs pos="100000">
                    <a:srgbClr val="FFFFFF"/>
                  </a:gs>
                </a:gsLst>
                <a:lin ang="10800000" scaled="0"/>
                <a:tileRect/>
              </a:gradFill>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1896632" y="1003882"/>
            <a:ext cx="10757219" cy="3939540"/>
          </a:xfrm>
          <a:prstGeom prst="rect">
            <a:avLst/>
          </a:prstGeom>
          <a:noFill/>
        </p:spPr>
        <p:txBody>
          <a:bodyPr wrap="square" rtlCol="0">
            <a:spAutoFit/>
          </a:bodyPr>
          <a:lstStyle/>
          <a:p>
            <a:r>
              <a:rPr kumimoji="1" lang="en-US" altLang="zh-CN" sz="25000" dirty="0" smtClean="0">
                <a:gradFill flip="none" rotWithShape="1">
                  <a:gsLst>
                    <a:gs pos="0">
                      <a:schemeClr val="accent6">
                        <a:alpha val="50000"/>
                      </a:schemeClr>
                    </a:gs>
                    <a:gs pos="100000">
                      <a:srgbClr val="FFFFFF"/>
                    </a:gs>
                  </a:gsLst>
                  <a:lin ang="10800000" scaled="0"/>
                  <a:tileRect/>
                </a:gradFill>
              </a:rPr>
              <a:t>TREEZO</a:t>
            </a:r>
            <a:endParaRPr kumimoji="1" lang="zh-CN" altLang="en-US" sz="25000" dirty="0">
              <a:gradFill flip="none" rotWithShape="1">
                <a:gsLst>
                  <a:gs pos="0">
                    <a:schemeClr val="accent6">
                      <a:alpha val="50000"/>
                    </a:schemeClr>
                  </a:gs>
                  <a:gs pos="100000">
                    <a:srgbClr val="FFFFFF"/>
                  </a:gs>
                </a:gsLst>
                <a:lin ang="10800000" scaled="0"/>
                <a:tileRect/>
              </a:gradFill>
            </a:endParaRPr>
          </a:p>
        </p:txBody>
      </p:sp>
      <p:cxnSp>
        <p:nvCxnSpPr>
          <p:cNvPr id="7" name="直线连接符 6"/>
          <p:cNvCxnSpPr/>
          <p:nvPr/>
        </p:nvCxnSpPr>
        <p:spPr>
          <a:xfrm>
            <a:off x="1082445" y="4458961"/>
            <a:ext cx="11127590" cy="28860"/>
          </a:xfrm>
          <a:prstGeom prst="line">
            <a:avLst/>
          </a:prstGeom>
          <a:ln>
            <a:gradFill flip="none" rotWithShape="1">
              <a:gsLst>
                <a:gs pos="0">
                  <a:schemeClr val="accent6"/>
                </a:gs>
                <a:gs pos="100000">
                  <a:srgbClr val="FFFFFF"/>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10" name="图片 9" descr="bd3eb13533fa828befa3cde6ff1f4134970a5a36.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8525" y="2270760"/>
            <a:ext cx="1073150" cy="975995"/>
          </a:xfrm>
          <a:prstGeom prst="rect">
            <a:avLst/>
          </a:prstGeom>
        </p:spPr>
      </p:pic>
      <p:cxnSp>
        <p:nvCxnSpPr>
          <p:cNvPr id="12" name="直线连接符 11"/>
          <p:cNvCxnSpPr/>
          <p:nvPr/>
        </p:nvCxnSpPr>
        <p:spPr>
          <a:xfrm>
            <a:off x="2294797" y="2481996"/>
            <a:ext cx="0" cy="735946"/>
          </a:xfrm>
          <a:prstGeom prst="line">
            <a:avLst/>
          </a:prstGeom>
          <a:ln w="3175" cmpd="sng">
            <a:solidFill>
              <a:schemeClr val="accent6">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966993" y="3347816"/>
            <a:ext cx="5902960" cy="583565"/>
          </a:xfrm>
          <a:prstGeom prst="rect">
            <a:avLst/>
          </a:prstGeom>
          <a:noFill/>
        </p:spPr>
        <p:txBody>
          <a:bodyPr wrap="none" rtlCol="0">
            <a:spAutoFit/>
          </a:bodyPr>
          <a:lstStyle/>
          <a:p>
            <a:r>
              <a:rPr kumimoji="1" lang="zh-CN" altLang="en-US" sz="3200" b="1" dirty="0" smtClean="0">
                <a:solidFill>
                  <a:schemeClr val="tx1">
                    <a:lumMod val="50000"/>
                    <a:lumOff val="50000"/>
                  </a:schemeClr>
                </a:solidFill>
                <a:latin typeface="黑体" panose="02010609060101010101" charset="-122"/>
                <a:ea typeface="黑体" panose="02010609060101010101" charset="-122"/>
                <a:cs typeface="黑体" panose="02010609060101010101" charset="-122"/>
              </a:rPr>
              <a:t>千年舟集团</a:t>
            </a:r>
            <a:r>
              <a:rPr kumimoji="1" lang="en-US" altLang="zh-CN" sz="3200" b="1" dirty="0" smtClean="0">
                <a:solidFill>
                  <a:schemeClr val="tx1">
                    <a:lumMod val="50000"/>
                    <a:lumOff val="50000"/>
                  </a:schemeClr>
                </a:solidFill>
                <a:latin typeface="黑体" panose="02010609060101010101" charset="-122"/>
                <a:ea typeface="黑体" panose="02010609060101010101" charset="-122"/>
                <a:cs typeface="黑体" panose="02010609060101010101" charset="-122"/>
              </a:rPr>
              <a:t>&amp;</a:t>
            </a:r>
            <a:r>
              <a:rPr kumimoji="1" lang="zh-CN" altLang="en-US" sz="3200" b="1" dirty="0" smtClean="0">
                <a:solidFill>
                  <a:schemeClr val="tx1">
                    <a:lumMod val="50000"/>
                    <a:lumOff val="50000"/>
                  </a:schemeClr>
                </a:solidFill>
                <a:latin typeface="黑体" panose="02010609060101010101" charset="-122"/>
                <a:ea typeface="黑体" panose="02010609060101010101" charset="-122"/>
                <a:cs typeface="黑体" panose="02010609060101010101" charset="-122"/>
              </a:rPr>
              <a:t>私家车</a:t>
            </a:r>
            <a:r>
              <a:rPr kumimoji="1" lang="en-US" altLang="zh-CN" sz="3200" b="1" dirty="0" smtClean="0">
                <a:solidFill>
                  <a:schemeClr val="tx1">
                    <a:lumMod val="50000"/>
                    <a:lumOff val="50000"/>
                  </a:schemeClr>
                </a:solidFill>
                <a:latin typeface="黑体" panose="02010609060101010101" charset="-122"/>
                <a:ea typeface="黑体" panose="02010609060101010101" charset="-122"/>
                <a:cs typeface="黑体" panose="02010609060101010101" charset="-122"/>
              </a:rPr>
              <a:t>107</a:t>
            </a:r>
            <a:r>
              <a:rPr kumimoji="1" lang="zh-CN" altLang="en-US" sz="3200" b="1" dirty="0" smtClean="0">
                <a:solidFill>
                  <a:schemeClr val="tx1">
                    <a:lumMod val="50000"/>
                    <a:lumOff val="50000"/>
                  </a:schemeClr>
                </a:solidFill>
                <a:latin typeface="黑体" panose="02010609060101010101" charset="-122"/>
                <a:ea typeface="黑体" panose="02010609060101010101" charset="-122"/>
                <a:cs typeface="黑体" panose="02010609060101010101" charset="-122"/>
              </a:rPr>
              <a:t>城市之声</a:t>
            </a:r>
            <a:endParaRPr kumimoji="1" lang="zh-CN" altLang="en-US" sz="3200" b="1" dirty="0" smtClean="0">
              <a:solidFill>
                <a:schemeClr val="tx1">
                  <a:lumMod val="50000"/>
                  <a:lumOff val="50000"/>
                </a:schemeClr>
              </a:solidFill>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995858" y="3952269"/>
            <a:ext cx="4269740" cy="583565"/>
          </a:xfrm>
          <a:prstGeom prst="rect">
            <a:avLst/>
          </a:prstGeom>
          <a:noFill/>
        </p:spPr>
        <p:txBody>
          <a:bodyPr wrap="none" rtlCol="0">
            <a:spAutoFit/>
          </a:bodyPr>
          <a:lstStyle/>
          <a:p>
            <a:r>
              <a:rPr kumimoji="1" lang="en-US" altLang="zh-CN" sz="3200" b="1" dirty="0" smtClean="0">
                <a:solidFill>
                  <a:srgbClr val="7F7F7F"/>
                </a:solidFill>
                <a:latin typeface="黑体" panose="02010609060101010101" charset="-122"/>
                <a:ea typeface="黑体" panose="02010609060101010101" charset="-122"/>
                <a:cs typeface="微软雅黑" panose="020B0503020204020204" charset="-122"/>
              </a:rPr>
              <a:t>2017</a:t>
            </a:r>
            <a:r>
              <a:rPr kumimoji="1" lang="zh-CN" altLang="en-US" sz="3200" b="1" dirty="0" smtClean="0">
                <a:solidFill>
                  <a:srgbClr val="7F7F7F"/>
                </a:solidFill>
                <a:latin typeface="黑体" panose="02010609060101010101" charset="-122"/>
                <a:ea typeface="黑体" panose="02010609060101010101" charset="-122"/>
                <a:cs typeface="微软雅黑" panose="020B0503020204020204" charset="-122"/>
              </a:rPr>
              <a:t>年度合作工作总结</a:t>
            </a:r>
            <a:endParaRPr kumimoji="1" lang="zh-CN" altLang="en-US" sz="3200" b="1" dirty="0" smtClean="0">
              <a:solidFill>
                <a:srgbClr val="7F7F7F"/>
              </a:solidFill>
              <a:latin typeface="黑体" panose="02010609060101010101" charset="-122"/>
              <a:ea typeface="黑体" panose="02010609060101010101" charset="-122"/>
              <a:cs typeface="微软雅黑" panose="020B0503020204020204" charset="-122"/>
            </a:endParaRPr>
          </a:p>
        </p:txBody>
      </p:sp>
      <p:sp>
        <p:nvSpPr>
          <p:cNvPr id="16" name="文本框 15"/>
          <p:cNvSpPr txBox="1"/>
          <p:nvPr/>
        </p:nvSpPr>
        <p:spPr>
          <a:xfrm>
            <a:off x="451248" y="4473404"/>
            <a:ext cx="11726287" cy="2400657"/>
          </a:xfrm>
          <a:prstGeom prst="rect">
            <a:avLst/>
          </a:prstGeom>
          <a:noFill/>
        </p:spPr>
        <p:txBody>
          <a:bodyPr wrap="none" rtlCol="0">
            <a:spAutoFit/>
          </a:bodyPr>
          <a:lstStyle/>
          <a:p>
            <a:r>
              <a:rPr kumimoji="1" lang="zh-CN" altLang="en-US" sz="15000" dirty="0" smtClean="0">
                <a:gradFill flip="none" rotWithShape="1">
                  <a:gsLst>
                    <a:gs pos="0">
                      <a:schemeClr val="accent6">
                        <a:alpha val="50000"/>
                      </a:schemeClr>
                    </a:gs>
                    <a:gs pos="100000">
                      <a:srgbClr val="FFFFFF"/>
                    </a:gs>
                  </a:gsLst>
                  <a:lin ang="0" scaled="0"/>
                  <a:tileRect/>
                </a:gradFill>
                <a:latin typeface="黑体" panose="02010609060101010101" charset="-122"/>
                <a:ea typeface="黑体" panose="02010609060101010101" charset="-122"/>
                <a:cs typeface="黑体" panose="02010609060101010101" charset="-122"/>
              </a:rPr>
              <a:t>把绿色带回家</a:t>
            </a:r>
            <a:endParaRPr kumimoji="1" lang="zh-CN" altLang="en-US" sz="15000" dirty="0">
              <a:gradFill flip="none" rotWithShape="1">
                <a:gsLst>
                  <a:gs pos="0">
                    <a:schemeClr val="accent6">
                      <a:alpha val="50000"/>
                    </a:schemeClr>
                  </a:gs>
                  <a:gs pos="100000">
                    <a:srgbClr val="FFFFFF"/>
                  </a:gs>
                </a:gsLst>
                <a:lin ang="0" scaled="0"/>
                <a:tileRect/>
              </a:gradFill>
              <a:latin typeface="黑体" panose="02010609060101010101" charset="-122"/>
              <a:ea typeface="黑体" panose="02010609060101010101" charset="-122"/>
              <a:cs typeface="黑体" panose="02010609060101010101" charset="-122"/>
            </a:endParaRPr>
          </a:p>
        </p:txBody>
      </p:sp>
      <p:pic>
        <p:nvPicPr>
          <p:cNvPr id="2" name="图片 1" descr="logo"/>
          <p:cNvPicPr>
            <a:picLocks noChangeAspect="1"/>
          </p:cNvPicPr>
          <p:nvPr/>
        </p:nvPicPr>
        <p:blipFill>
          <a:blip r:embed="rId2"/>
          <a:stretch>
            <a:fillRect/>
          </a:stretch>
        </p:blipFill>
        <p:spPr>
          <a:xfrm>
            <a:off x="2651760" y="2171065"/>
            <a:ext cx="1442720" cy="14427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260475" y="1276350"/>
            <a:ext cx="9671685" cy="1753235"/>
          </a:xfrm>
          <a:prstGeom prst="rect">
            <a:avLst/>
          </a:prstGeom>
          <a:noFill/>
        </p:spPr>
        <p:txBody>
          <a:bodyPr wrap="square" rtlCol="0">
            <a:spAutoFit/>
          </a:bodyPr>
          <a:p>
            <a:pPr>
              <a:lnSpc>
                <a:spcPct val="150000"/>
              </a:lnSpc>
            </a:pPr>
            <a:r>
              <a:rPr lang="en-US" altLang="zh-CN" sz="2000" b="1">
                <a:latin typeface="仿宋" panose="02010609060101010101" charset="-122"/>
                <a:ea typeface="仿宋" panose="02010609060101010101" charset="-122"/>
              </a:rPr>
              <a:t>6</a:t>
            </a:r>
            <a:r>
              <a:rPr lang="zh-CN" altLang="en-US" sz="2000" b="1">
                <a:latin typeface="仿宋" panose="02010609060101010101" charset="-122"/>
                <a:ea typeface="仿宋" panose="02010609060101010101" charset="-122"/>
              </a:rPr>
              <a:t>、</a:t>
            </a:r>
            <a:r>
              <a:rPr sz="2000" b="1">
                <a:latin typeface="仿宋" panose="02010609060101010101" charset="-122"/>
                <a:ea typeface="仿宋" panose="02010609060101010101" charset="-122"/>
              </a:rPr>
              <a:t>千年舟厂购会全程配合团购活动</a:t>
            </a:r>
            <a:endParaRPr sz="2000" b="1">
              <a:latin typeface="仿宋" panose="02010609060101010101" charset="-122"/>
              <a:ea typeface="仿宋" panose="02010609060101010101" charset="-122"/>
            </a:endParaRPr>
          </a:p>
          <a:p>
            <a:pPr>
              <a:lnSpc>
                <a:spcPct val="150000"/>
              </a:lnSpc>
            </a:pPr>
            <a:r>
              <a:rPr sz="2000" b="1">
                <a:latin typeface="仿宋" panose="02010609060101010101" charset="-122"/>
                <a:ea typeface="仿宋" panose="02010609060101010101" charset="-122"/>
              </a:rPr>
              <a:t>   </a:t>
            </a:r>
            <a:r>
              <a:rPr lang="zh-CN" sz="1400">
                <a:latin typeface="仿宋" panose="02010609060101010101" charset="-122"/>
                <a:ea typeface="仿宋" panose="02010609060101010101" charset="-122"/>
              </a:rPr>
              <a:t>合作期间，恰逢千年舟厂购会，私家车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城市之声特别派出</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台声中原现场主持，另外家装事业部主任也在亲临现场全程配合。活动前期还为此次团购会特别制作活动宣传带大力推广。</a:t>
            </a:r>
            <a:endParaRPr lang="zh-CN" altLang="en-US" sz="1400">
              <a:latin typeface="仿宋" panose="02010609060101010101" charset="-122"/>
              <a:ea typeface="仿宋" panose="02010609060101010101" charset="-122"/>
            </a:endParaRPr>
          </a:p>
          <a:p>
            <a:pPr>
              <a:lnSpc>
                <a:spcPct val="150000"/>
              </a:lnSpc>
            </a:pPr>
            <a:r>
              <a:rPr lang="zh-CN" altLang="en-US">
                <a:latin typeface="仿宋" panose="02010609060101010101" charset="-122"/>
                <a:ea typeface="仿宋" panose="02010609060101010101" charset="-122"/>
              </a:rPr>
              <a:t>  </a:t>
            </a:r>
            <a:endParaRPr lang="zh-CN" altLang="en-US">
              <a:latin typeface="仿宋" panose="02010609060101010101" charset="-122"/>
              <a:ea typeface="仿宋" panose="02010609060101010101" charset="-122"/>
            </a:endParaRPr>
          </a:p>
        </p:txBody>
      </p:sp>
      <p:pic>
        <p:nvPicPr>
          <p:cNvPr id="2" name="图片 1" descr="webwxgetmsgimg (50)"/>
          <p:cNvPicPr>
            <a:picLocks noChangeAspect="1"/>
          </p:cNvPicPr>
          <p:nvPr/>
        </p:nvPicPr>
        <p:blipFill>
          <a:blip r:embed="rId1"/>
          <a:stretch>
            <a:fillRect/>
          </a:stretch>
        </p:blipFill>
        <p:spPr>
          <a:xfrm>
            <a:off x="547370" y="3110230"/>
            <a:ext cx="3693795" cy="2771140"/>
          </a:xfrm>
          <a:prstGeom prst="rect">
            <a:avLst/>
          </a:prstGeom>
        </p:spPr>
      </p:pic>
      <p:pic>
        <p:nvPicPr>
          <p:cNvPr id="5" name="图片 4" descr="webwxgetmsgimg (52)"/>
          <p:cNvPicPr>
            <a:picLocks noChangeAspect="1"/>
          </p:cNvPicPr>
          <p:nvPr/>
        </p:nvPicPr>
        <p:blipFill>
          <a:blip r:embed="rId2"/>
          <a:stretch>
            <a:fillRect/>
          </a:stretch>
        </p:blipFill>
        <p:spPr>
          <a:xfrm>
            <a:off x="4354195" y="3110865"/>
            <a:ext cx="3692525" cy="2769870"/>
          </a:xfrm>
          <a:prstGeom prst="rect">
            <a:avLst/>
          </a:prstGeom>
        </p:spPr>
      </p:pic>
      <p:pic>
        <p:nvPicPr>
          <p:cNvPr id="6" name="图片 5" descr="webwxgetmsgimg (53)"/>
          <p:cNvPicPr>
            <a:picLocks noChangeAspect="1"/>
          </p:cNvPicPr>
          <p:nvPr/>
        </p:nvPicPr>
        <p:blipFill>
          <a:blip r:embed="rId3"/>
          <a:stretch>
            <a:fillRect/>
          </a:stretch>
        </p:blipFill>
        <p:spPr>
          <a:xfrm>
            <a:off x="8227695" y="3106420"/>
            <a:ext cx="3698875" cy="27743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260475" y="1276350"/>
            <a:ext cx="9671685" cy="1799590"/>
          </a:xfrm>
          <a:prstGeom prst="rect">
            <a:avLst/>
          </a:prstGeom>
          <a:noFill/>
        </p:spPr>
        <p:txBody>
          <a:bodyPr wrap="square" rtlCol="0">
            <a:spAutoFit/>
          </a:bodyPr>
          <a:p>
            <a:pPr>
              <a:lnSpc>
                <a:spcPct val="150000"/>
              </a:lnSpc>
            </a:pPr>
            <a:r>
              <a:rPr lang="en-US" altLang="zh-CN" sz="2000" b="1">
                <a:latin typeface="仿宋" panose="02010609060101010101" charset="-122"/>
                <a:ea typeface="仿宋" panose="02010609060101010101" charset="-122"/>
              </a:rPr>
              <a:t>7</a:t>
            </a:r>
            <a:r>
              <a:rPr lang="zh-CN" altLang="en-US" sz="2000" b="1">
                <a:latin typeface="仿宋" panose="02010609060101010101" charset="-122"/>
                <a:ea typeface="仿宋" panose="02010609060101010101" charset="-122"/>
              </a:rPr>
              <a:t>、</a:t>
            </a:r>
            <a:r>
              <a:rPr sz="2000" b="1">
                <a:latin typeface="仿宋" panose="02010609060101010101" charset="-122"/>
                <a:ea typeface="仿宋" panose="02010609060101010101" charset="-122"/>
              </a:rPr>
              <a:t>团建工作：浙江广播电视集团和千年舟集团篮球友谊赛</a:t>
            </a:r>
            <a:endParaRPr sz="2000" b="1">
              <a:latin typeface="仿宋" panose="02010609060101010101" charset="-122"/>
              <a:ea typeface="仿宋" panose="02010609060101010101" charset="-122"/>
            </a:endParaRPr>
          </a:p>
          <a:p>
            <a:pPr>
              <a:lnSpc>
                <a:spcPct val="150000"/>
              </a:lnSpc>
            </a:pPr>
            <a:r>
              <a:rPr sz="2000" b="1">
                <a:latin typeface="仿宋" panose="02010609060101010101" charset="-122"/>
                <a:ea typeface="仿宋" panose="02010609060101010101" charset="-122"/>
              </a:rPr>
              <a:t> </a:t>
            </a:r>
            <a:r>
              <a:rPr sz="1600">
                <a:latin typeface="仿宋" panose="02010609060101010101" charset="-122"/>
                <a:ea typeface="仿宋" panose="02010609060101010101" charset="-122"/>
              </a:rPr>
              <a:t>  </a:t>
            </a:r>
            <a:r>
              <a:rPr lang="zh-CN" sz="1600">
                <a:latin typeface="仿宋" panose="02010609060101010101" charset="-122"/>
                <a:ea typeface="仿宋" panose="02010609060101010101" charset="-122"/>
              </a:rPr>
              <a:t>今年</a:t>
            </a:r>
            <a:r>
              <a:rPr lang="en-US" altLang="zh-CN" sz="1600">
                <a:latin typeface="仿宋" panose="02010609060101010101" charset="-122"/>
                <a:ea typeface="仿宋" panose="02010609060101010101" charset="-122"/>
              </a:rPr>
              <a:t>9</a:t>
            </a:r>
            <a:r>
              <a:rPr lang="zh-CN" altLang="en-US" sz="1600">
                <a:latin typeface="仿宋" panose="02010609060101010101" charset="-122"/>
                <a:ea typeface="仿宋" panose="02010609060101010101" charset="-122"/>
              </a:rPr>
              <a:t>月，私家车</a:t>
            </a:r>
            <a:r>
              <a:rPr lang="en-US" altLang="zh-CN" sz="1600">
                <a:latin typeface="仿宋" panose="02010609060101010101" charset="-122"/>
                <a:ea typeface="仿宋" panose="02010609060101010101" charset="-122"/>
              </a:rPr>
              <a:t>107</a:t>
            </a:r>
            <a:r>
              <a:rPr lang="zh-CN" altLang="en-US" sz="1600">
                <a:latin typeface="仿宋" panose="02010609060101010101" charset="-122"/>
                <a:ea typeface="仿宋" panose="02010609060101010101" charset="-122"/>
              </a:rPr>
              <a:t>城市之声还特别为千年舟安排</a:t>
            </a:r>
            <a:r>
              <a:rPr sz="1600">
                <a:latin typeface="仿宋" panose="02010609060101010101" charset="-122"/>
                <a:ea typeface="仿宋" panose="02010609060101010101" charset="-122"/>
              </a:rPr>
              <a:t>以球会友</a:t>
            </a:r>
            <a:r>
              <a:rPr lang="zh-CN" sz="1600">
                <a:latin typeface="仿宋" panose="02010609060101010101" charset="-122"/>
                <a:ea typeface="仿宋" panose="02010609060101010101" charset="-122"/>
              </a:rPr>
              <a:t>的团建活动</a:t>
            </a:r>
            <a:r>
              <a:rPr sz="1600">
                <a:latin typeface="仿宋" panose="02010609060101010101" charset="-122"/>
                <a:ea typeface="仿宋" panose="02010609060101010101" charset="-122"/>
              </a:rPr>
              <a:t>，</a:t>
            </a:r>
            <a:r>
              <a:rPr lang="zh-CN" sz="1600">
                <a:latin typeface="仿宋" panose="02010609060101010101" charset="-122"/>
                <a:ea typeface="仿宋" panose="02010609060101010101" charset="-122"/>
              </a:rPr>
              <a:t>组织浙江广播电视集团篮球队与千年舟集团篮球队进行了一场和和气气的篮球友谊赛，</a:t>
            </a:r>
            <a:r>
              <a:rPr sz="1600">
                <a:latin typeface="仿宋" panose="02010609060101010101" charset="-122"/>
                <a:ea typeface="仿宋" panose="02010609060101010101" charset="-122"/>
              </a:rPr>
              <a:t>加深千年舟集团与浙江广电集团的交流和合作</a:t>
            </a:r>
            <a:r>
              <a:rPr lang="zh-CN" sz="1600">
                <a:latin typeface="仿宋" panose="02010609060101010101" charset="-122"/>
                <a:ea typeface="仿宋" panose="02010609060101010101" charset="-122"/>
              </a:rPr>
              <a:t>。</a:t>
            </a:r>
            <a:endParaRPr lang="zh-CN" sz="1600">
              <a:latin typeface="仿宋" panose="02010609060101010101" charset="-122"/>
              <a:ea typeface="仿宋" panose="02010609060101010101" charset="-122"/>
            </a:endParaRPr>
          </a:p>
          <a:p>
            <a:pPr>
              <a:lnSpc>
                <a:spcPct val="150000"/>
              </a:lnSpc>
            </a:pPr>
            <a:r>
              <a:rPr lang="zh-CN" altLang="en-US">
                <a:latin typeface="仿宋" panose="02010609060101010101" charset="-122"/>
                <a:ea typeface="仿宋" panose="02010609060101010101" charset="-122"/>
              </a:rPr>
              <a:t>  </a:t>
            </a:r>
            <a:endParaRPr lang="zh-CN" altLang="en-US">
              <a:latin typeface="仿宋" panose="02010609060101010101" charset="-122"/>
              <a:ea typeface="仿宋" panose="02010609060101010101" charset="-122"/>
            </a:endParaRPr>
          </a:p>
        </p:txBody>
      </p:sp>
      <p:pic>
        <p:nvPicPr>
          <p:cNvPr id="5" name="图片 4" descr="webwxgetmsgimg (45)"/>
          <p:cNvPicPr>
            <a:picLocks noChangeAspect="1"/>
          </p:cNvPicPr>
          <p:nvPr/>
        </p:nvPicPr>
        <p:blipFill>
          <a:blip r:embed="rId1"/>
          <a:stretch>
            <a:fillRect/>
          </a:stretch>
        </p:blipFill>
        <p:spPr>
          <a:xfrm>
            <a:off x="339090" y="2997835"/>
            <a:ext cx="3706495" cy="2780030"/>
          </a:xfrm>
          <a:prstGeom prst="rect">
            <a:avLst/>
          </a:prstGeom>
        </p:spPr>
      </p:pic>
      <p:pic>
        <p:nvPicPr>
          <p:cNvPr id="6" name="图片 5" descr="webwxgetmsgimg (46)"/>
          <p:cNvPicPr>
            <a:picLocks noChangeAspect="1"/>
          </p:cNvPicPr>
          <p:nvPr/>
        </p:nvPicPr>
        <p:blipFill>
          <a:blip r:embed="rId2"/>
          <a:stretch>
            <a:fillRect/>
          </a:stretch>
        </p:blipFill>
        <p:spPr>
          <a:xfrm>
            <a:off x="4203700" y="2997835"/>
            <a:ext cx="3707130" cy="2780030"/>
          </a:xfrm>
          <a:prstGeom prst="rect">
            <a:avLst/>
          </a:prstGeom>
        </p:spPr>
      </p:pic>
      <p:pic>
        <p:nvPicPr>
          <p:cNvPr id="11" name="图片 10" descr="webwxgetmsgimg (47)"/>
          <p:cNvPicPr>
            <a:picLocks noChangeAspect="1"/>
          </p:cNvPicPr>
          <p:nvPr/>
        </p:nvPicPr>
        <p:blipFill>
          <a:blip r:embed="rId3"/>
          <a:stretch>
            <a:fillRect/>
          </a:stretch>
        </p:blipFill>
        <p:spPr>
          <a:xfrm>
            <a:off x="8093075" y="2968625"/>
            <a:ext cx="3745865" cy="280924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2180590" y="2028190"/>
            <a:ext cx="8291830" cy="3169285"/>
          </a:xfrm>
          <a:prstGeom prst="rect">
            <a:avLst/>
          </a:prstGeom>
          <a:noFill/>
        </p:spPr>
        <p:txBody>
          <a:bodyPr wrap="square" rtlCol="0">
            <a:spAutoFit/>
          </a:bodyPr>
          <a:p>
            <a:pPr algn="just">
              <a:lnSpc>
                <a:spcPct val="200000"/>
              </a:lnSpc>
            </a:pPr>
            <a:r>
              <a:rPr lang="en-US" altLang="zh-CN" b="1">
                <a:latin typeface="仿宋" panose="02010609060101010101" charset="-122"/>
                <a:ea typeface="仿宋" panose="02010609060101010101" charset="-122"/>
              </a:rPr>
              <a:t>    </a:t>
            </a:r>
            <a:r>
              <a:rPr lang="en-US" altLang="zh-CN" sz="2000" b="1">
                <a:latin typeface="仿宋" panose="02010609060101010101" charset="-122"/>
                <a:ea typeface="仿宋" panose="02010609060101010101" charset="-122"/>
              </a:rPr>
              <a:t>2017</a:t>
            </a:r>
            <a:r>
              <a:rPr lang="zh-CN" altLang="en-US" sz="2000" b="1">
                <a:latin typeface="仿宋" panose="02010609060101010101" charset="-122"/>
                <a:ea typeface="仿宋" panose="02010609060101010101" charset="-122"/>
              </a:rPr>
              <a:t>年距离千年舟与私家车</a:t>
            </a:r>
            <a:r>
              <a:rPr lang="en-US" altLang="zh-CN" sz="2000" b="1">
                <a:latin typeface="仿宋" panose="02010609060101010101" charset="-122"/>
                <a:ea typeface="仿宋" panose="02010609060101010101" charset="-122"/>
              </a:rPr>
              <a:t>107</a:t>
            </a:r>
            <a:r>
              <a:rPr lang="zh-CN" altLang="en-US" sz="2000" b="1">
                <a:latin typeface="仿宋" panose="02010609060101010101" charset="-122"/>
                <a:ea typeface="仿宋" panose="02010609060101010101" charset="-122"/>
              </a:rPr>
              <a:t>的合作还有两个月，以上是截止今天</a:t>
            </a:r>
            <a:r>
              <a:rPr lang="en-US" altLang="zh-CN" sz="2000" b="1">
                <a:latin typeface="仿宋" panose="02010609060101010101" charset="-122"/>
                <a:ea typeface="仿宋" panose="02010609060101010101" charset="-122"/>
              </a:rPr>
              <a:t>107</a:t>
            </a:r>
            <a:r>
              <a:rPr lang="zh-CN" altLang="en-US" sz="2000" b="1">
                <a:latin typeface="仿宋" panose="02010609060101010101" charset="-122"/>
                <a:ea typeface="仿宋" panose="02010609060101010101" charset="-122"/>
              </a:rPr>
              <a:t>为千年舟做的全部宣传内容，请千年舟各位领导同仁给予指导。</a:t>
            </a:r>
            <a:endParaRPr lang="zh-CN" altLang="en-US" sz="2000" b="1">
              <a:latin typeface="仿宋" panose="02010609060101010101" charset="-122"/>
              <a:ea typeface="仿宋" panose="02010609060101010101" charset="-122"/>
            </a:endParaRPr>
          </a:p>
          <a:p>
            <a:pPr algn="just">
              <a:lnSpc>
                <a:spcPct val="200000"/>
              </a:lnSpc>
            </a:pPr>
            <a:r>
              <a:rPr lang="zh-CN" altLang="en-US" sz="2000" b="1">
                <a:latin typeface="仿宋" panose="02010609060101010101" charset="-122"/>
                <a:ea typeface="仿宋" panose="02010609060101010101" charset="-122"/>
              </a:rPr>
              <a:t>    接下来，我们将继续秉持认真、负责、积极、踏实的工作态度，全力以赴为千年舟的品牌推广贡献力量和智慧。也期待我们明年有更深厚的合作。</a:t>
            </a:r>
            <a:endParaRPr lang="zh-CN" altLang="en-US" sz="2000" b="1">
              <a:latin typeface="仿宋" panose="02010609060101010101" charset="-122"/>
              <a:ea typeface="仿宋" panose="02010609060101010101"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65824" y="532262"/>
            <a:ext cx="7345680" cy="1874157"/>
            <a:chOff x="965824" y="532262"/>
            <a:chExt cx="7345680" cy="1874157"/>
          </a:xfrm>
        </p:grpSpPr>
        <p:sp>
          <p:nvSpPr>
            <p:cNvPr id="18" name="文本框 17"/>
            <p:cNvSpPr txBox="1"/>
            <p:nvPr/>
          </p:nvSpPr>
          <p:spPr>
            <a:xfrm>
              <a:off x="965824" y="532262"/>
              <a:ext cx="7345680" cy="1198880"/>
            </a:xfrm>
            <a:prstGeom prst="rect">
              <a:avLst/>
            </a:prstGeom>
            <a:noFill/>
          </p:spPr>
          <p:txBody>
            <a:bodyPr wrap="none" rtlCol="0">
              <a:spAutoFit/>
            </a:bodyPr>
            <a:lstStyle/>
            <a:p>
              <a:r>
                <a:rPr lang="zh-CN" altLang="en-US" sz="7200" b="1" spc="-150" dirty="0" smtClean="0">
                  <a:solidFill>
                    <a:schemeClr val="accent6"/>
                  </a:solidFill>
                  <a:latin typeface="微软雅黑" panose="020B0503020204020204" charset="-122"/>
                  <a:ea typeface="微软雅黑" panose="020B0503020204020204" charset="-122"/>
                </a:rPr>
                <a:t>期待明年再创辉煌</a:t>
              </a:r>
              <a:endParaRPr lang="zh-CN" altLang="en-US" sz="7200" b="1" spc="-150" dirty="0">
                <a:solidFill>
                  <a:schemeClr val="accent6"/>
                </a:solidFill>
                <a:latin typeface="微软雅黑" panose="020B0503020204020204" charset="-122"/>
                <a:ea typeface="微软雅黑" panose="020B0503020204020204" charset="-122"/>
              </a:endParaRPr>
            </a:p>
          </p:txBody>
        </p:sp>
        <p:sp>
          <p:nvSpPr>
            <p:cNvPr id="19" name="文本框 18"/>
            <p:cNvSpPr txBox="1"/>
            <p:nvPr/>
          </p:nvSpPr>
          <p:spPr>
            <a:xfrm>
              <a:off x="994399" y="1698533"/>
              <a:ext cx="6045245" cy="707886"/>
            </a:xfrm>
            <a:prstGeom prst="rect">
              <a:avLst/>
            </a:prstGeom>
            <a:noFill/>
          </p:spPr>
          <p:txBody>
            <a:bodyPr wrap="none" rtlCol="0">
              <a:spAutoFit/>
            </a:bodyPr>
            <a:lstStyle/>
            <a:p>
              <a:r>
                <a:rPr lang="en-US" altLang="zh-CN" sz="4000" b="1" spc="-150" dirty="0" smtClean="0">
                  <a:solidFill>
                    <a:schemeClr val="bg1">
                      <a:lumMod val="65000"/>
                    </a:schemeClr>
                  </a:solidFill>
                  <a:latin typeface="微软雅黑" panose="020B0503020204020204" charset="-122"/>
                  <a:ea typeface="微软雅黑" panose="020B0503020204020204" charset="-122"/>
                </a:rPr>
                <a:t>THANKS FOR YOUR TIME</a:t>
              </a:r>
              <a:endParaRPr lang="zh-CN" altLang="en-US" sz="4000" b="1" spc="-150" dirty="0">
                <a:solidFill>
                  <a:schemeClr val="bg1">
                    <a:lumMod val="65000"/>
                  </a:schemeClr>
                </a:solidFill>
                <a:latin typeface="微软雅黑" panose="020B0503020204020204" charset="-122"/>
                <a:ea typeface="微软雅黑" panose="020B0503020204020204" charset="-122"/>
              </a:endParaRPr>
            </a:p>
          </p:txBody>
        </p:sp>
      </p:grpSp>
      <p:grpSp>
        <p:nvGrpSpPr>
          <p:cNvPr id="41" name="组合 40"/>
          <p:cNvGrpSpPr/>
          <p:nvPr/>
        </p:nvGrpSpPr>
        <p:grpSpPr>
          <a:xfrm>
            <a:off x="6015082" y="3053038"/>
            <a:ext cx="5264583" cy="2875584"/>
            <a:chOff x="6015082" y="3336066"/>
            <a:chExt cx="5264583" cy="2875584"/>
          </a:xfrm>
        </p:grpSpPr>
        <p:grpSp>
          <p:nvGrpSpPr>
            <p:cNvPr id="4" name="组合 3"/>
            <p:cNvGrpSpPr/>
            <p:nvPr/>
          </p:nvGrpSpPr>
          <p:grpSpPr>
            <a:xfrm>
              <a:off x="6015082" y="5214261"/>
              <a:ext cx="5264583" cy="997389"/>
              <a:chOff x="5233267" y="4832216"/>
              <a:chExt cx="4878402" cy="924226"/>
            </a:xfrm>
          </p:grpSpPr>
          <p:sp>
            <p:nvSpPr>
              <p:cNvPr id="9" name="文本框 8"/>
              <p:cNvSpPr txBox="1"/>
              <p:nvPr/>
            </p:nvSpPr>
            <p:spPr>
              <a:xfrm>
                <a:off x="5943600" y="5328642"/>
                <a:ext cx="4151131" cy="427800"/>
              </a:xfrm>
              <a:prstGeom prst="rect">
                <a:avLst/>
              </a:prstGeom>
              <a:noFill/>
            </p:spPr>
            <p:txBody>
              <a:bodyPr wrap="square" rtlCol="0">
                <a:spAutoFit/>
              </a:bodyPr>
              <a:lstStyle/>
              <a:p>
                <a:pPr algn="r"/>
                <a:r>
                  <a:rPr lang="zh-CN" altLang="en-US" sz="1200" dirty="0">
                    <a:solidFill>
                      <a:schemeClr val="tx1">
                        <a:lumMod val="75000"/>
                        <a:lumOff val="25000"/>
                      </a:schemeClr>
                    </a:solidFill>
                    <a:latin typeface="微软雅黑" panose="020B0503020204020204" charset="-122"/>
                    <a:ea typeface="微软雅黑" panose="020B0503020204020204" charset="-122"/>
                  </a:rPr>
                  <a:t>地址：浙江省杭州市莫干山路</a:t>
                </a:r>
                <a:r>
                  <a:rPr lang="en-US" altLang="zh-CN" sz="1200" dirty="0">
                    <a:solidFill>
                      <a:schemeClr val="tx1">
                        <a:lumMod val="75000"/>
                        <a:lumOff val="25000"/>
                      </a:schemeClr>
                    </a:solidFill>
                    <a:latin typeface="微软雅黑" panose="020B0503020204020204" charset="-122"/>
                    <a:ea typeface="微软雅黑" panose="020B0503020204020204" charset="-122"/>
                  </a:rPr>
                  <a:t>111</a:t>
                </a:r>
                <a:r>
                  <a:rPr lang="zh-CN" altLang="en-US" sz="1200" dirty="0">
                    <a:solidFill>
                      <a:schemeClr val="tx1">
                        <a:lumMod val="75000"/>
                        <a:lumOff val="25000"/>
                      </a:schemeClr>
                    </a:solidFill>
                    <a:latin typeface="微软雅黑" panose="020B0503020204020204" charset="-122"/>
                    <a:ea typeface="微软雅黑" panose="020B0503020204020204" charset="-122"/>
                  </a:rPr>
                  <a:t>号 邮政编码：</a:t>
                </a:r>
                <a:r>
                  <a:rPr lang="en-US" altLang="zh-CN" sz="1200" dirty="0" smtClean="0">
                    <a:solidFill>
                      <a:schemeClr val="tx1">
                        <a:lumMod val="75000"/>
                        <a:lumOff val="25000"/>
                      </a:schemeClr>
                    </a:solidFill>
                    <a:latin typeface="微软雅黑" panose="020B0503020204020204" charset="-122"/>
                    <a:ea typeface="微软雅黑" panose="020B0503020204020204" charset="-122"/>
                  </a:rPr>
                  <a:t>310005</a:t>
                </a:r>
                <a:endParaRPr lang="en-US" altLang="zh-CN" sz="1200" dirty="0" smtClean="0">
                  <a:solidFill>
                    <a:schemeClr val="tx1">
                      <a:lumMod val="75000"/>
                      <a:lumOff val="25000"/>
                    </a:schemeClr>
                  </a:solidFill>
                  <a:latin typeface="微软雅黑" panose="020B0503020204020204" charset="-122"/>
                  <a:ea typeface="微软雅黑" panose="020B0503020204020204" charset="-122"/>
                </a:endParaRPr>
              </a:p>
              <a:p>
                <a:pPr algn="r"/>
                <a:r>
                  <a:rPr lang="en-US" altLang="zh-CN" sz="1200" dirty="0">
                    <a:solidFill>
                      <a:schemeClr val="tx1">
                        <a:lumMod val="75000"/>
                        <a:lumOff val="25000"/>
                      </a:schemeClr>
                    </a:solidFill>
                    <a:latin typeface="微软雅黑" panose="020B0503020204020204" charset="-122"/>
                    <a:ea typeface="微软雅黑" panose="020B0503020204020204" charset="-122"/>
                  </a:rPr>
                  <a:t>http://www.fm107.net/</a:t>
                </a:r>
                <a:endParaRPr lang="zh-CN" altLang="en-US" sz="1200" dirty="0">
                  <a:solidFill>
                    <a:schemeClr val="tx1">
                      <a:lumMod val="75000"/>
                      <a:lumOff val="25000"/>
                    </a:schemeClr>
                  </a:solidFill>
                  <a:latin typeface="微软雅黑" panose="020B0503020204020204" charset="-122"/>
                  <a:ea typeface="微软雅黑" panose="020B0503020204020204" charset="-122"/>
                </a:endParaRPr>
              </a:p>
            </p:txBody>
          </p:sp>
          <p:sp>
            <p:nvSpPr>
              <p:cNvPr id="11" name="文本框 10"/>
              <p:cNvSpPr txBox="1"/>
              <p:nvPr/>
            </p:nvSpPr>
            <p:spPr>
              <a:xfrm>
                <a:off x="5233267" y="4832216"/>
                <a:ext cx="4878402" cy="484839"/>
              </a:xfrm>
              <a:prstGeom prst="rect">
                <a:avLst/>
              </a:prstGeom>
              <a:noFill/>
            </p:spPr>
            <p:txBody>
              <a:bodyPr wrap="none" rtlCol="0">
                <a:spAutoFit/>
              </a:bodyPr>
              <a:lstStyle/>
              <a:p>
                <a:pPr algn="r"/>
                <a:r>
                  <a:rPr lang="zh-CN" altLang="en-US" sz="2800" b="1" dirty="0">
                    <a:solidFill>
                      <a:schemeClr val="accent2"/>
                    </a:solidFill>
                    <a:latin typeface="微软雅黑" panose="020B0503020204020204" charset="-122"/>
                    <a:ea typeface="微软雅黑" panose="020B0503020204020204" charset="-122"/>
                  </a:rPr>
                  <a:t>私家车</a:t>
                </a:r>
                <a:r>
                  <a:rPr lang="en-US" altLang="zh-CN" sz="2800" b="1" dirty="0">
                    <a:solidFill>
                      <a:schemeClr val="accent2"/>
                    </a:solidFill>
                    <a:latin typeface="微软雅黑" panose="020B0503020204020204" charset="-122"/>
                    <a:ea typeface="微软雅黑" panose="020B0503020204020204" charset="-122"/>
                  </a:rPr>
                  <a:t>107 </a:t>
                </a:r>
                <a:r>
                  <a:rPr lang="zh-CN" altLang="en-US" sz="2800" b="1" dirty="0">
                    <a:solidFill>
                      <a:schemeClr val="accent2"/>
                    </a:solidFill>
                    <a:latin typeface="微软雅黑" panose="020B0503020204020204" charset="-122"/>
                    <a:ea typeface="微软雅黑" panose="020B0503020204020204" charset="-122"/>
                  </a:rPr>
                  <a:t>与您快乐相伴在</a:t>
                </a:r>
                <a:r>
                  <a:rPr lang="zh-CN" altLang="en-US" sz="2800" b="1" dirty="0" smtClean="0">
                    <a:solidFill>
                      <a:schemeClr val="accent2"/>
                    </a:solidFill>
                    <a:latin typeface="微软雅黑" panose="020B0503020204020204" charset="-122"/>
                    <a:ea typeface="微软雅黑" panose="020B0503020204020204" charset="-122"/>
                  </a:rPr>
                  <a:t>路上</a:t>
                </a:r>
                <a:endParaRPr lang="zh-CN" altLang="en-US" sz="2800" b="1" dirty="0" smtClean="0">
                  <a:solidFill>
                    <a:schemeClr val="accent2"/>
                  </a:solidFill>
                  <a:latin typeface="微软雅黑" panose="020B0503020204020204" charset="-122"/>
                  <a:ea typeface="微软雅黑" panose="020B0503020204020204" charset="-122"/>
                </a:endParaRPr>
              </a:p>
            </p:txBody>
          </p:sp>
        </p:grpSp>
        <p:grpSp>
          <p:nvGrpSpPr>
            <p:cNvPr id="40" name="组合 39"/>
            <p:cNvGrpSpPr/>
            <p:nvPr/>
          </p:nvGrpSpPr>
          <p:grpSpPr>
            <a:xfrm>
              <a:off x="8402708" y="3336066"/>
              <a:ext cx="2817734" cy="1742673"/>
              <a:chOff x="8402708" y="3336066"/>
              <a:chExt cx="2817734" cy="1742673"/>
            </a:xfrm>
          </p:grpSpPr>
          <p:grpSp>
            <p:nvGrpSpPr>
              <p:cNvPr id="39" name="组合 38"/>
              <p:cNvGrpSpPr/>
              <p:nvPr/>
            </p:nvGrpSpPr>
            <p:grpSpPr>
              <a:xfrm>
                <a:off x="8598089" y="3336066"/>
                <a:ext cx="2622353" cy="1742673"/>
                <a:chOff x="8598089" y="3336066"/>
                <a:chExt cx="2622353" cy="1742673"/>
              </a:xfrm>
            </p:grpSpPr>
            <p:grpSp>
              <p:nvGrpSpPr>
                <p:cNvPr id="23" name="组合 22"/>
                <p:cNvGrpSpPr/>
                <p:nvPr/>
              </p:nvGrpSpPr>
              <p:grpSpPr>
                <a:xfrm>
                  <a:off x="8598089" y="3336066"/>
                  <a:ext cx="2622353" cy="1285539"/>
                  <a:chOff x="8280191" y="4147781"/>
                  <a:chExt cx="2981195" cy="1461449"/>
                </a:xfrm>
              </p:grpSpPr>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99937" y="4147781"/>
                    <a:ext cx="1461449" cy="1461449"/>
                  </a:xfrm>
                  <a:prstGeom prst="rect">
                    <a:avLst/>
                  </a:prstGeom>
                </p:spPr>
              </p:pic>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8280191" y="4225247"/>
                    <a:ext cx="1341740" cy="1335694"/>
                  </a:xfrm>
                  <a:prstGeom prst="rect">
                    <a:avLst/>
                  </a:prstGeom>
                </p:spPr>
              </p:pic>
            </p:grpSp>
            <p:grpSp>
              <p:nvGrpSpPr>
                <p:cNvPr id="25" name="组合 24"/>
                <p:cNvGrpSpPr/>
                <p:nvPr/>
              </p:nvGrpSpPr>
              <p:grpSpPr>
                <a:xfrm>
                  <a:off x="8989397" y="4660527"/>
                  <a:ext cx="397620" cy="418212"/>
                  <a:chOff x="4598062" y="1273697"/>
                  <a:chExt cx="1396082" cy="1468382"/>
                </a:xfrm>
              </p:grpSpPr>
              <p:sp>
                <p:nvSpPr>
                  <p:cNvPr id="26" name="圆角矩形 25"/>
                  <p:cNvSpPr/>
                  <p:nvPr/>
                </p:nvSpPr>
                <p:spPr>
                  <a:xfrm>
                    <a:off x="4598062" y="1273697"/>
                    <a:ext cx="1396082" cy="1468382"/>
                  </a:xfrm>
                  <a:prstGeom prst="roundRect">
                    <a:avLst/>
                  </a:prstGeom>
                  <a:solidFill>
                    <a:schemeClr val="bg1"/>
                  </a:solidFill>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816252" y="1617276"/>
                    <a:ext cx="959701" cy="781219"/>
                    <a:chOff x="8421688" y="93663"/>
                    <a:chExt cx="3448050" cy="2668588"/>
                  </a:xfrm>
                </p:grpSpPr>
                <p:sp>
                  <p:nvSpPr>
                    <p:cNvPr id="28" name="Freeform 17"/>
                    <p:cNvSpPr>
                      <a:spLocks noEditPoints="1"/>
                    </p:cNvSpPr>
                    <p:nvPr/>
                  </p:nvSpPr>
                  <p:spPr bwMode="auto">
                    <a:xfrm>
                      <a:off x="8421688" y="392113"/>
                      <a:ext cx="2976563" cy="2370138"/>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29" name="Freeform 18"/>
                    <p:cNvSpPr>
                      <a:spLocks noEditPoints="1"/>
                    </p:cNvSpPr>
                    <p:nvPr/>
                  </p:nvSpPr>
                  <p:spPr bwMode="auto">
                    <a:xfrm>
                      <a:off x="9091612" y="1439865"/>
                      <a:ext cx="1165223" cy="1049336"/>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30" name="Freeform 19"/>
                    <p:cNvSpPr/>
                    <p:nvPr/>
                  </p:nvSpPr>
                  <p:spPr bwMode="auto">
                    <a:xfrm>
                      <a:off x="10653713" y="492125"/>
                      <a:ext cx="620713" cy="673100"/>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31" name="Freeform 20"/>
                    <p:cNvSpPr/>
                    <p:nvPr/>
                  </p:nvSpPr>
                  <p:spPr bwMode="auto">
                    <a:xfrm>
                      <a:off x="10529888" y="93663"/>
                      <a:ext cx="1339850" cy="1246188"/>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grpSp>
            </p:grpSp>
            <p:grpSp>
              <p:nvGrpSpPr>
                <p:cNvPr id="32" name="组合 31"/>
                <p:cNvGrpSpPr/>
                <p:nvPr/>
              </p:nvGrpSpPr>
              <p:grpSpPr>
                <a:xfrm>
                  <a:off x="10378863" y="4660527"/>
                  <a:ext cx="397620" cy="418212"/>
                  <a:chOff x="2305894" y="2750002"/>
                  <a:chExt cx="767138" cy="767138"/>
                </a:xfrm>
              </p:grpSpPr>
              <p:sp>
                <p:nvSpPr>
                  <p:cNvPr id="33" name="圆角矩形 32"/>
                  <p:cNvSpPr/>
                  <p:nvPr/>
                </p:nvSpPr>
                <p:spPr>
                  <a:xfrm>
                    <a:off x="2305894" y="2750002"/>
                    <a:ext cx="767138" cy="767138"/>
                  </a:xfrm>
                  <a:prstGeom prst="roundRect">
                    <a:avLst/>
                  </a:prstGeom>
                  <a:solidFill>
                    <a:schemeClr val="bg1"/>
                  </a:solidFill>
                  <a:ln>
                    <a:noFill/>
                  </a:ln>
                  <a:effectLst>
                    <a:innerShdw blurRad="127000">
                      <a:prstClr val="black">
                        <a:alpha val="6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405302" y="2901389"/>
                    <a:ext cx="568321" cy="464363"/>
                    <a:chOff x="8289388" y="381001"/>
                    <a:chExt cx="3011487" cy="2460624"/>
                  </a:xfrm>
                </p:grpSpPr>
                <p:sp>
                  <p:nvSpPr>
                    <p:cNvPr id="35" name="Freeform 24"/>
                    <p:cNvSpPr>
                      <a:spLocks noEditPoints="1"/>
                    </p:cNvSpPr>
                    <p:nvPr/>
                  </p:nvSpPr>
                  <p:spPr bwMode="auto">
                    <a:xfrm>
                      <a:off x="8289388" y="381001"/>
                      <a:ext cx="2139948" cy="1963738"/>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36" name="Freeform 25"/>
                    <p:cNvSpPr>
                      <a:spLocks noEditPoints="1"/>
                    </p:cNvSpPr>
                    <p:nvPr/>
                  </p:nvSpPr>
                  <p:spPr bwMode="auto">
                    <a:xfrm>
                      <a:off x="9489538" y="1185862"/>
                      <a:ext cx="1811337" cy="1655763"/>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grpSp>
            </p:grpSp>
          </p:grpSp>
          <p:cxnSp>
            <p:nvCxnSpPr>
              <p:cNvPr id="38" name="直接连接符 37"/>
              <p:cNvCxnSpPr/>
              <p:nvPr/>
            </p:nvCxnSpPr>
            <p:spPr>
              <a:xfrm>
                <a:off x="8402708" y="3404208"/>
                <a:ext cx="0" cy="167453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logo"/>
          <p:cNvPicPr>
            <a:picLocks noChangeAspect="1"/>
          </p:cNvPicPr>
          <p:nvPr/>
        </p:nvPicPr>
        <p:blipFill>
          <a:blip r:embed="rId3"/>
          <a:stretch>
            <a:fillRect/>
          </a:stretch>
        </p:blipFill>
        <p:spPr>
          <a:xfrm>
            <a:off x="6187440" y="2947670"/>
            <a:ext cx="1936115" cy="193611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821305" y="4118610"/>
            <a:ext cx="2022475" cy="1381126"/>
            <a:chOff x="2350604" y="4173961"/>
            <a:chExt cx="1731645" cy="1134527"/>
          </a:xfrm>
        </p:grpSpPr>
        <p:sp>
          <p:nvSpPr>
            <p:cNvPr id="10" name="文本框 9"/>
            <p:cNvSpPr txBox="1"/>
            <p:nvPr/>
          </p:nvSpPr>
          <p:spPr>
            <a:xfrm>
              <a:off x="2350604" y="5031507"/>
              <a:ext cx="1731645" cy="27698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1600" b="1" dirty="0" smtClean="0">
                  <a:solidFill>
                    <a:schemeClr val="tx1">
                      <a:lumMod val="75000"/>
                      <a:lumOff val="25000"/>
                    </a:schemeClr>
                  </a:solidFill>
                  <a:latin typeface="微软雅黑" panose="020B0503020204020204" charset="-122"/>
                  <a:ea typeface="微软雅黑" panose="020B0503020204020204" charset="-122"/>
                </a:rPr>
                <a:t>Media/</a:t>
              </a:r>
              <a:r>
                <a:rPr lang="zh-CN" altLang="en-US" sz="1600" b="1" dirty="0" smtClean="0">
                  <a:solidFill>
                    <a:schemeClr val="tx1">
                      <a:lumMod val="75000"/>
                      <a:lumOff val="25000"/>
                    </a:schemeClr>
                  </a:solidFill>
                  <a:latin typeface="微软雅黑" panose="020B0503020204020204" charset="-122"/>
                  <a:ea typeface="微软雅黑" panose="020B0503020204020204" charset="-122"/>
                </a:rPr>
                <a:t>频道概况</a:t>
              </a:r>
              <a:endParaRPr lang="zh-CN" altLang="en-US" sz="1600" b="1" dirty="0" smtClean="0">
                <a:solidFill>
                  <a:schemeClr val="tx1">
                    <a:lumMod val="75000"/>
                    <a:lumOff val="25000"/>
                  </a:schemeClr>
                </a:solidFill>
                <a:latin typeface="微软雅黑" panose="020B0503020204020204" charset="-122"/>
                <a:ea typeface="微软雅黑" panose="020B0503020204020204" charset="-122"/>
              </a:endParaRPr>
            </a:p>
          </p:txBody>
        </p:sp>
        <p:grpSp>
          <p:nvGrpSpPr>
            <p:cNvPr id="68" name="组合 67"/>
            <p:cNvGrpSpPr/>
            <p:nvPr/>
          </p:nvGrpSpPr>
          <p:grpSpPr>
            <a:xfrm>
              <a:off x="2851176" y="4173961"/>
              <a:ext cx="696036" cy="696036"/>
              <a:chOff x="7936172" y="3780434"/>
              <a:chExt cx="696036" cy="696036"/>
            </a:xfrm>
          </p:grpSpPr>
          <p:sp>
            <p:nvSpPr>
              <p:cNvPr id="5" name="椭圆 4"/>
              <p:cNvSpPr/>
              <p:nvPr/>
            </p:nvSpPr>
            <p:spPr>
              <a:xfrm>
                <a:off x="7936172" y="3780434"/>
                <a:ext cx="696036" cy="696036"/>
              </a:xfrm>
              <a:prstGeom prst="ellipse">
                <a:avLst/>
              </a:prstGeom>
              <a:ln w="28575"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Freeform 9"/>
              <p:cNvSpPr>
                <a:spLocks noEditPoints="1"/>
              </p:cNvSpPr>
              <p:nvPr/>
            </p:nvSpPr>
            <p:spPr bwMode="auto">
              <a:xfrm>
                <a:off x="8066779" y="3929023"/>
                <a:ext cx="389490" cy="412075"/>
              </a:xfrm>
              <a:custGeom>
                <a:avLst/>
                <a:gdLst>
                  <a:gd name="T0" fmla="*/ 98 w 121"/>
                  <a:gd name="T1" fmla="*/ 83 h 128"/>
                  <a:gd name="T2" fmla="*/ 114 w 121"/>
                  <a:gd name="T3" fmla="*/ 90 h 128"/>
                  <a:gd name="T4" fmla="*/ 114 w 121"/>
                  <a:gd name="T5" fmla="*/ 90 h 128"/>
                  <a:gd name="T6" fmla="*/ 114 w 121"/>
                  <a:gd name="T7" fmla="*/ 90 h 128"/>
                  <a:gd name="T8" fmla="*/ 121 w 121"/>
                  <a:gd name="T9" fmla="*/ 106 h 128"/>
                  <a:gd name="T10" fmla="*/ 98 w 121"/>
                  <a:gd name="T11" fmla="*/ 128 h 128"/>
                  <a:gd name="T12" fmla="*/ 76 w 121"/>
                  <a:gd name="T13" fmla="*/ 106 h 128"/>
                  <a:gd name="T14" fmla="*/ 77 w 121"/>
                  <a:gd name="T15" fmla="*/ 98 h 128"/>
                  <a:gd name="T16" fmla="*/ 53 w 121"/>
                  <a:gd name="T17" fmla="*/ 84 h 128"/>
                  <a:gd name="T18" fmla="*/ 52 w 121"/>
                  <a:gd name="T19" fmla="*/ 85 h 128"/>
                  <a:gd name="T20" fmla="*/ 52 w 121"/>
                  <a:gd name="T21" fmla="*/ 86 h 128"/>
                  <a:gd name="T22" fmla="*/ 31 w 121"/>
                  <a:gd name="T23" fmla="*/ 94 h 128"/>
                  <a:gd name="T24" fmla="*/ 0 w 121"/>
                  <a:gd name="T25" fmla="*/ 64 h 128"/>
                  <a:gd name="T26" fmla="*/ 31 w 121"/>
                  <a:gd name="T27" fmla="*/ 33 h 128"/>
                  <a:gd name="T28" fmla="*/ 52 w 121"/>
                  <a:gd name="T29" fmla="*/ 42 h 128"/>
                  <a:gd name="T30" fmla="*/ 52 w 121"/>
                  <a:gd name="T31" fmla="*/ 42 h 128"/>
                  <a:gd name="T32" fmla="*/ 52 w 121"/>
                  <a:gd name="T33" fmla="*/ 42 h 128"/>
                  <a:gd name="T34" fmla="*/ 53 w 121"/>
                  <a:gd name="T35" fmla="*/ 43 h 128"/>
                  <a:gd name="T36" fmla="*/ 77 w 121"/>
                  <a:gd name="T37" fmla="*/ 29 h 128"/>
                  <a:gd name="T38" fmla="*/ 76 w 121"/>
                  <a:gd name="T39" fmla="*/ 22 h 128"/>
                  <a:gd name="T40" fmla="*/ 98 w 121"/>
                  <a:gd name="T41" fmla="*/ 0 h 128"/>
                  <a:gd name="T42" fmla="*/ 121 w 121"/>
                  <a:gd name="T43" fmla="*/ 22 h 128"/>
                  <a:gd name="T44" fmla="*/ 98 w 121"/>
                  <a:gd name="T45" fmla="*/ 44 h 128"/>
                  <a:gd name="T46" fmla="*/ 83 w 121"/>
                  <a:gd name="T47" fmla="*/ 38 h 128"/>
                  <a:gd name="T48" fmla="*/ 82 w 121"/>
                  <a:gd name="T49" fmla="*/ 38 h 128"/>
                  <a:gd name="T50" fmla="*/ 59 w 121"/>
                  <a:gd name="T51" fmla="*/ 52 h 128"/>
                  <a:gd name="T52" fmla="*/ 61 w 121"/>
                  <a:gd name="T53" fmla="*/ 64 h 128"/>
                  <a:gd name="T54" fmla="*/ 59 w 121"/>
                  <a:gd name="T55" fmla="*/ 76 h 128"/>
                  <a:gd name="T56" fmla="*/ 82 w 121"/>
                  <a:gd name="T57" fmla="*/ 90 h 128"/>
                  <a:gd name="T58" fmla="*/ 83 w 121"/>
                  <a:gd name="T59" fmla="*/ 90 h 128"/>
                  <a:gd name="T60" fmla="*/ 83 w 121"/>
                  <a:gd name="T61" fmla="*/ 90 h 128"/>
                  <a:gd name="T62" fmla="*/ 83 w 121"/>
                  <a:gd name="T63" fmla="*/ 90 h 128"/>
                  <a:gd name="T64" fmla="*/ 98 w 121"/>
                  <a:gd name="T65" fmla="*/ 83 h 128"/>
                  <a:gd name="T66" fmla="*/ 107 w 121"/>
                  <a:gd name="T67" fmla="*/ 97 h 128"/>
                  <a:gd name="T68" fmla="*/ 98 w 121"/>
                  <a:gd name="T69" fmla="*/ 93 h 128"/>
                  <a:gd name="T70" fmla="*/ 90 w 121"/>
                  <a:gd name="T71" fmla="*/ 97 h 128"/>
                  <a:gd name="T72" fmla="*/ 90 w 121"/>
                  <a:gd name="T73" fmla="*/ 97 h 128"/>
                  <a:gd name="T74" fmla="*/ 86 w 121"/>
                  <a:gd name="T75" fmla="*/ 106 h 128"/>
                  <a:gd name="T76" fmla="*/ 98 w 121"/>
                  <a:gd name="T77" fmla="*/ 118 h 128"/>
                  <a:gd name="T78" fmla="*/ 111 w 121"/>
                  <a:gd name="T79" fmla="*/ 106 h 128"/>
                  <a:gd name="T80" fmla="*/ 107 w 121"/>
                  <a:gd name="T81" fmla="*/ 97 h 128"/>
                  <a:gd name="T82" fmla="*/ 107 w 121"/>
                  <a:gd name="T83" fmla="*/ 97 h 128"/>
                  <a:gd name="T84" fmla="*/ 45 w 121"/>
                  <a:gd name="T85" fmla="*/ 49 h 128"/>
                  <a:gd name="T86" fmla="*/ 31 w 121"/>
                  <a:gd name="T87" fmla="*/ 43 h 128"/>
                  <a:gd name="T88" fmla="*/ 10 w 121"/>
                  <a:gd name="T89" fmla="*/ 64 h 128"/>
                  <a:gd name="T90" fmla="*/ 31 w 121"/>
                  <a:gd name="T91" fmla="*/ 84 h 128"/>
                  <a:gd name="T92" fmla="*/ 45 w 121"/>
                  <a:gd name="T93" fmla="*/ 79 h 128"/>
                  <a:gd name="T94" fmla="*/ 45 w 121"/>
                  <a:gd name="T95" fmla="*/ 78 h 128"/>
                  <a:gd name="T96" fmla="*/ 51 w 121"/>
                  <a:gd name="T97" fmla="*/ 64 h 128"/>
                  <a:gd name="T98" fmla="*/ 45 w 121"/>
                  <a:gd name="T99" fmla="*/ 49 h 128"/>
                  <a:gd name="T100" fmla="*/ 45 w 121"/>
                  <a:gd name="T101" fmla="*/ 49 h 128"/>
                  <a:gd name="T102" fmla="*/ 98 w 121"/>
                  <a:gd name="T103" fmla="*/ 9 h 128"/>
                  <a:gd name="T104" fmla="*/ 86 w 121"/>
                  <a:gd name="T105" fmla="*/ 22 h 128"/>
                  <a:gd name="T106" fmla="*/ 88 w 121"/>
                  <a:gd name="T107" fmla="*/ 28 h 128"/>
                  <a:gd name="T108" fmla="*/ 88 w 121"/>
                  <a:gd name="T109" fmla="*/ 28 h 128"/>
                  <a:gd name="T110" fmla="*/ 88 w 121"/>
                  <a:gd name="T111" fmla="*/ 29 h 128"/>
                  <a:gd name="T112" fmla="*/ 88 w 121"/>
                  <a:gd name="T113" fmla="*/ 29 h 128"/>
                  <a:gd name="T114" fmla="*/ 89 w 121"/>
                  <a:gd name="T115" fmla="*/ 31 h 128"/>
                  <a:gd name="T116" fmla="*/ 90 w 121"/>
                  <a:gd name="T117" fmla="*/ 31 h 128"/>
                  <a:gd name="T118" fmla="*/ 98 w 121"/>
                  <a:gd name="T119" fmla="*/ 34 h 128"/>
                  <a:gd name="T120" fmla="*/ 111 w 121"/>
                  <a:gd name="T121" fmla="*/ 22 h 128"/>
                  <a:gd name="T122" fmla="*/ 98 w 121"/>
                  <a:gd name="T123"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 h="128">
                    <a:moveTo>
                      <a:pt x="98" y="83"/>
                    </a:moveTo>
                    <a:cubicBezTo>
                      <a:pt x="105" y="83"/>
                      <a:pt x="110" y="86"/>
                      <a:pt x="114" y="90"/>
                    </a:cubicBezTo>
                    <a:cubicBezTo>
                      <a:pt x="114" y="90"/>
                      <a:pt x="114" y="90"/>
                      <a:pt x="114" y="90"/>
                    </a:cubicBezTo>
                    <a:cubicBezTo>
                      <a:pt x="114" y="90"/>
                      <a:pt x="114" y="90"/>
                      <a:pt x="114" y="90"/>
                    </a:cubicBezTo>
                    <a:cubicBezTo>
                      <a:pt x="118" y="94"/>
                      <a:pt x="121" y="99"/>
                      <a:pt x="121" y="106"/>
                    </a:cubicBezTo>
                    <a:cubicBezTo>
                      <a:pt x="121" y="118"/>
                      <a:pt x="111" y="128"/>
                      <a:pt x="98" y="128"/>
                    </a:cubicBezTo>
                    <a:cubicBezTo>
                      <a:pt x="86" y="128"/>
                      <a:pt x="76" y="118"/>
                      <a:pt x="76" y="106"/>
                    </a:cubicBezTo>
                    <a:cubicBezTo>
                      <a:pt x="76" y="103"/>
                      <a:pt x="76" y="101"/>
                      <a:pt x="77" y="98"/>
                    </a:cubicBezTo>
                    <a:cubicBezTo>
                      <a:pt x="53" y="84"/>
                      <a:pt x="53" y="84"/>
                      <a:pt x="53" y="84"/>
                    </a:cubicBezTo>
                    <a:cubicBezTo>
                      <a:pt x="53" y="85"/>
                      <a:pt x="53" y="85"/>
                      <a:pt x="52" y="85"/>
                    </a:cubicBezTo>
                    <a:cubicBezTo>
                      <a:pt x="52" y="86"/>
                      <a:pt x="52" y="86"/>
                      <a:pt x="52" y="86"/>
                    </a:cubicBezTo>
                    <a:cubicBezTo>
                      <a:pt x="47" y="91"/>
                      <a:pt x="39" y="94"/>
                      <a:pt x="31" y="94"/>
                    </a:cubicBezTo>
                    <a:cubicBezTo>
                      <a:pt x="14" y="94"/>
                      <a:pt x="0" y="81"/>
                      <a:pt x="0" y="64"/>
                    </a:cubicBezTo>
                    <a:cubicBezTo>
                      <a:pt x="0" y="47"/>
                      <a:pt x="14" y="33"/>
                      <a:pt x="31" y="33"/>
                    </a:cubicBezTo>
                    <a:cubicBezTo>
                      <a:pt x="39" y="33"/>
                      <a:pt x="47" y="37"/>
                      <a:pt x="52" y="42"/>
                    </a:cubicBezTo>
                    <a:cubicBezTo>
                      <a:pt x="52" y="42"/>
                      <a:pt x="52" y="42"/>
                      <a:pt x="52" y="42"/>
                    </a:cubicBezTo>
                    <a:cubicBezTo>
                      <a:pt x="52" y="42"/>
                      <a:pt x="52" y="42"/>
                      <a:pt x="52" y="42"/>
                    </a:cubicBezTo>
                    <a:cubicBezTo>
                      <a:pt x="53" y="43"/>
                      <a:pt x="53" y="43"/>
                      <a:pt x="53" y="43"/>
                    </a:cubicBezTo>
                    <a:cubicBezTo>
                      <a:pt x="77" y="29"/>
                      <a:pt x="77" y="29"/>
                      <a:pt x="77" y="29"/>
                    </a:cubicBezTo>
                    <a:cubicBezTo>
                      <a:pt x="76" y="27"/>
                      <a:pt x="76" y="24"/>
                      <a:pt x="76" y="22"/>
                    </a:cubicBezTo>
                    <a:cubicBezTo>
                      <a:pt x="76" y="10"/>
                      <a:pt x="86" y="0"/>
                      <a:pt x="98" y="0"/>
                    </a:cubicBezTo>
                    <a:cubicBezTo>
                      <a:pt x="111" y="0"/>
                      <a:pt x="121" y="10"/>
                      <a:pt x="121" y="22"/>
                    </a:cubicBezTo>
                    <a:cubicBezTo>
                      <a:pt x="121" y="34"/>
                      <a:pt x="111" y="44"/>
                      <a:pt x="98" y="44"/>
                    </a:cubicBezTo>
                    <a:cubicBezTo>
                      <a:pt x="92" y="44"/>
                      <a:pt x="87" y="42"/>
                      <a:pt x="83" y="38"/>
                    </a:cubicBezTo>
                    <a:cubicBezTo>
                      <a:pt x="82" y="38"/>
                      <a:pt x="82" y="38"/>
                      <a:pt x="82" y="38"/>
                    </a:cubicBezTo>
                    <a:cubicBezTo>
                      <a:pt x="59" y="52"/>
                      <a:pt x="59" y="52"/>
                      <a:pt x="59" y="52"/>
                    </a:cubicBezTo>
                    <a:cubicBezTo>
                      <a:pt x="60" y="55"/>
                      <a:pt x="61" y="59"/>
                      <a:pt x="61" y="64"/>
                    </a:cubicBezTo>
                    <a:cubicBezTo>
                      <a:pt x="61" y="68"/>
                      <a:pt x="60" y="72"/>
                      <a:pt x="59" y="76"/>
                    </a:cubicBezTo>
                    <a:cubicBezTo>
                      <a:pt x="82" y="90"/>
                      <a:pt x="82" y="90"/>
                      <a:pt x="82" y="90"/>
                    </a:cubicBezTo>
                    <a:cubicBezTo>
                      <a:pt x="83" y="90"/>
                      <a:pt x="83" y="90"/>
                      <a:pt x="83" y="90"/>
                    </a:cubicBezTo>
                    <a:cubicBezTo>
                      <a:pt x="83" y="90"/>
                      <a:pt x="83" y="90"/>
                      <a:pt x="83" y="90"/>
                    </a:cubicBezTo>
                    <a:cubicBezTo>
                      <a:pt x="83" y="90"/>
                      <a:pt x="83" y="90"/>
                      <a:pt x="83" y="90"/>
                    </a:cubicBezTo>
                    <a:cubicBezTo>
                      <a:pt x="87" y="86"/>
                      <a:pt x="92" y="83"/>
                      <a:pt x="98" y="83"/>
                    </a:cubicBezTo>
                    <a:close/>
                    <a:moveTo>
                      <a:pt x="107" y="97"/>
                    </a:moveTo>
                    <a:cubicBezTo>
                      <a:pt x="105" y="95"/>
                      <a:pt x="102" y="93"/>
                      <a:pt x="98" y="93"/>
                    </a:cubicBezTo>
                    <a:cubicBezTo>
                      <a:pt x="95" y="93"/>
                      <a:pt x="92" y="95"/>
                      <a:pt x="90" y="97"/>
                    </a:cubicBezTo>
                    <a:cubicBezTo>
                      <a:pt x="90" y="97"/>
                      <a:pt x="90" y="97"/>
                      <a:pt x="90" y="97"/>
                    </a:cubicBezTo>
                    <a:cubicBezTo>
                      <a:pt x="87" y="99"/>
                      <a:pt x="86" y="102"/>
                      <a:pt x="86" y="106"/>
                    </a:cubicBezTo>
                    <a:cubicBezTo>
                      <a:pt x="86" y="113"/>
                      <a:pt x="92" y="118"/>
                      <a:pt x="98" y="118"/>
                    </a:cubicBezTo>
                    <a:cubicBezTo>
                      <a:pt x="105" y="118"/>
                      <a:pt x="111" y="113"/>
                      <a:pt x="111" y="106"/>
                    </a:cubicBezTo>
                    <a:cubicBezTo>
                      <a:pt x="111" y="102"/>
                      <a:pt x="109" y="99"/>
                      <a:pt x="107" y="97"/>
                    </a:cubicBezTo>
                    <a:cubicBezTo>
                      <a:pt x="107" y="97"/>
                      <a:pt x="107" y="97"/>
                      <a:pt x="107" y="97"/>
                    </a:cubicBezTo>
                    <a:close/>
                    <a:moveTo>
                      <a:pt x="45" y="49"/>
                    </a:moveTo>
                    <a:cubicBezTo>
                      <a:pt x="42" y="45"/>
                      <a:pt x="36" y="43"/>
                      <a:pt x="31" y="43"/>
                    </a:cubicBezTo>
                    <a:cubicBezTo>
                      <a:pt x="19" y="43"/>
                      <a:pt x="10" y="52"/>
                      <a:pt x="10" y="64"/>
                    </a:cubicBezTo>
                    <a:cubicBezTo>
                      <a:pt x="10" y="75"/>
                      <a:pt x="19" y="84"/>
                      <a:pt x="31" y="84"/>
                    </a:cubicBezTo>
                    <a:cubicBezTo>
                      <a:pt x="36" y="84"/>
                      <a:pt x="41" y="82"/>
                      <a:pt x="45" y="79"/>
                    </a:cubicBezTo>
                    <a:cubicBezTo>
                      <a:pt x="45" y="78"/>
                      <a:pt x="45" y="78"/>
                      <a:pt x="45" y="78"/>
                    </a:cubicBezTo>
                    <a:cubicBezTo>
                      <a:pt x="49" y="75"/>
                      <a:pt x="51" y="69"/>
                      <a:pt x="51" y="64"/>
                    </a:cubicBezTo>
                    <a:cubicBezTo>
                      <a:pt x="51" y="58"/>
                      <a:pt x="49" y="53"/>
                      <a:pt x="45" y="49"/>
                    </a:cubicBezTo>
                    <a:cubicBezTo>
                      <a:pt x="45" y="49"/>
                      <a:pt x="45" y="49"/>
                      <a:pt x="45" y="49"/>
                    </a:cubicBezTo>
                    <a:close/>
                    <a:moveTo>
                      <a:pt x="98" y="9"/>
                    </a:moveTo>
                    <a:cubicBezTo>
                      <a:pt x="92" y="9"/>
                      <a:pt x="86" y="15"/>
                      <a:pt x="86" y="22"/>
                    </a:cubicBezTo>
                    <a:cubicBezTo>
                      <a:pt x="86" y="24"/>
                      <a:pt x="87" y="27"/>
                      <a:pt x="88" y="28"/>
                    </a:cubicBezTo>
                    <a:cubicBezTo>
                      <a:pt x="88" y="28"/>
                      <a:pt x="88" y="28"/>
                      <a:pt x="88" y="28"/>
                    </a:cubicBezTo>
                    <a:cubicBezTo>
                      <a:pt x="88" y="29"/>
                      <a:pt x="88" y="29"/>
                      <a:pt x="88" y="29"/>
                    </a:cubicBezTo>
                    <a:cubicBezTo>
                      <a:pt x="88" y="29"/>
                      <a:pt x="88" y="29"/>
                      <a:pt x="88" y="29"/>
                    </a:cubicBezTo>
                    <a:cubicBezTo>
                      <a:pt x="88" y="29"/>
                      <a:pt x="89" y="30"/>
                      <a:pt x="89" y="31"/>
                    </a:cubicBezTo>
                    <a:cubicBezTo>
                      <a:pt x="90" y="31"/>
                      <a:pt x="90" y="31"/>
                      <a:pt x="90" y="31"/>
                    </a:cubicBezTo>
                    <a:cubicBezTo>
                      <a:pt x="92" y="33"/>
                      <a:pt x="95" y="34"/>
                      <a:pt x="98" y="34"/>
                    </a:cubicBezTo>
                    <a:cubicBezTo>
                      <a:pt x="105" y="34"/>
                      <a:pt x="111" y="29"/>
                      <a:pt x="111" y="22"/>
                    </a:cubicBezTo>
                    <a:cubicBezTo>
                      <a:pt x="111" y="15"/>
                      <a:pt x="105" y="9"/>
                      <a:pt x="98" y="9"/>
                    </a:cubicBezTo>
                    <a:close/>
                  </a:path>
                </a:pathLst>
              </a:custGeom>
              <a:ln w="19050" cmpd="sng"/>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lstStyle/>
              <a:p>
                <a:endParaRPr lang="zh-CN" altLang="en-US"/>
              </a:p>
            </p:txBody>
          </p:sp>
        </p:grpSp>
      </p:grpSp>
      <p:grpSp>
        <p:nvGrpSpPr>
          <p:cNvPr id="12" name="组合 11"/>
          <p:cNvGrpSpPr/>
          <p:nvPr/>
        </p:nvGrpSpPr>
        <p:grpSpPr>
          <a:xfrm>
            <a:off x="7097395" y="4068445"/>
            <a:ext cx="2903855" cy="1433797"/>
            <a:chOff x="8051316" y="4173961"/>
            <a:chExt cx="2361565" cy="1121223"/>
          </a:xfrm>
        </p:grpSpPr>
        <p:sp>
          <p:nvSpPr>
            <p:cNvPr id="7" name="文本框 6"/>
            <p:cNvSpPr txBox="1"/>
            <p:nvPr/>
          </p:nvSpPr>
          <p:spPr>
            <a:xfrm>
              <a:off x="8051316" y="5031507"/>
              <a:ext cx="2361565" cy="263677"/>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1600" b="1" dirty="0" smtClean="0">
                  <a:solidFill>
                    <a:schemeClr val="tx1">
                      <a:lumMod val="75000"/>
                      <a:lumOff val="25000"/>
                    </a:schemeClr>
                  </a:solidFill>
                  <a:latin typeface="微软雅黑" panose="020B0503020204020204" charset="-122"/>
                  <a:ea typeface="微软雅黑" panose="020B0503020204020204" charset="-122"/>
                </a:rPr>
                <a:t>Cooperation/</a:t>
              </a:r>
              <a:r>
                <a:rPr lang="zh-CN" altLang="en-US" sz="1600" b="1" dirty="0">
                  <a:solidFill>
                    <a:schemeClr val="tx1">
                      <a:lumMod val="75000"/>
                      <a:lumOff val="25000"/>
                    </a:schemeClr>
                  </a:solidFill>
                  <a:latin typeface="微软雅黑" panose="020B0503020204020204" charset="-122"/>
                  <a:ea typeface="微软雅黑" panose="020B0503020204020204" charset="-122"/>
                </a:rPr>
                <a:t>合作综述</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grpSp>
          <p:nvGrpSpPr>
            <p:cNvPr id="65" name="组合 64"/>
            <p:cNvGrpSpPr/>
            <p:nvPr/>
          </p:nvGrpSpPr>
          <p:grpSpPr>
            <a:xfrm>
              <a:off x="8669653" y="4173961"/>
              <a:ext cx="696036" cy="696036"/>
              <a:chOff x="1562672" y="3780434"/>
              <a:chExt cx="696036" cy="696036"/>
            </a:xfrm>
          </p:grpSpPr>
          <p:sp>
            <p:nvSpPr>
              <p:cNvPr id="2" name="椭圆 1"/>
              <p:cNvSpPr/>
              <p:nvPr/>
            </p:nvSpPr>
            <p:spPr>
              <a:xfrm>
                <a:off x="1562672" y="3780434"/>
                <a:ext cx="696036" cy="696036"/>
              </a:xfrm>
              <a:prstGeom prst="ellipse">
                <a:avLst/>
              </a:prstGeom>
              <a:ln w="28575"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4" name="Freeform 53"/>
              <p:cNvSpPr>
                <a:spLocks noEditPoints="1"/>
              </p:cNvSpPr>
              <p:nvPr/>
            </p:nvSpPr>
            <p:spPr bwMode="auto">
              <a:xfrm>
                <a:off x="1719174" y="3937080"/>
                <a:ext cx="381068" cy="381273"/>
              </a:xfrm>
              <a:custGeom>
                <a:avLst/>
                <a:gdLst>
                  <a:gd name="T0" fmla="*/ 87 w 139"/>
                  <a:gd name="T1" fmla="*/ 120 h 139"/>
                  <a:gd name="T2" fmla="*/ 81 w 139"/>
                  <a:gd name="T3" fmla="*/ 139 h 139"/>
                  <a:gd name="T4" fmla="*/ 52 w 139"/>
                  <a:gd name="T5" fmla="*/ 134 h 139"/>
                  <a:gd name="T6" fmla="*/ 48 w 139"/>
                  <a:gd name="T7" fmla="*/ 123 h 139"/>
                  <a:gd name="T8" fmla="*/ 37 w 139"/>
                  <a:gd name="T9" fmla="*/ 127 h 139"/>
                  <a:gd name="T10" fmla="*/ 29 w 139"/>
                  <a:gd name="T11" fmla="*/ 127 h 139"/>
                  <a:gd name="T12" fmla="*/ 19 w 139"/>
                  <a:gd name="T13" fmla="*/ 96 h 139"/>
                  <a:gd name="T14" fmla="*/ 6 w 139"/>
                  <a:gd name="T15" fmla="*/ 87 h 139"/>
                  <a:gd name="T16" fmla="*/ 0 w 139"/>
                  <a:gd name="T17" fmla="*/ 58 h 139"/>
                  <a:gd name="T18" fmla="*/ 15 w 139"/>
                  <a:gd name="T19" fmla="*/ 52 h 139"/>
                  <a:gd name="T20" fmla="*/ 12 w 139"/>
                  <a:gd name="T21" fmla="*/ 37 h 139"/>
                  <a:gd name="T22" fmla="*/ 12 w 139"/>
                  <a:gd name="T23" fmla="*/ 29 h 139"/>
                  <a:gd name="T24" fmla="*/ 43 w 139"/>
                  <a:gd name="T25" fmla="*/ 19 h 139"/>
                  <a:gd name="T26" fmla="*/ 52 w 139"/>
                  <a:gd name="T27" fmla="*/ 15 h 139"/>
                  <a:gd name="T28" fmla="*/ 58 w 139"/>
                  <a:gd name="T29" fmla="*/ 0 h 139"/>
                  <a:gd name="T30" fmla="*/ 87 w 139"/>
                  <a:gd name="T31" fmla="*/ 6 h 139"/>
                  <a:gd name="T32" fmla="*/ 96 w 139"/>
                  <a:gd name="T33" fmla="*/ 19 h 139"/>
                  <a:gd name="T34" fmla="*/ 110 w 139"/>
                  <a:gd name="T35" fmla="*/ 12 h 139"/>
                  <a:gd name="T36" fmla="*/ 127 w 139"/>
                  <a:gd name="T37" fmla="*/ 37 h 139"/>
                  <a:gd name="T38" fmla="*/ 124 w 139"/>
                  <a:gd name="T39" fmla="*/ 52 h 139"/>
                  <a:gd name="T40" fmla="*/ 139 w 139"/>
                  <a:gd name="T41" fmla="*/ 58 h 139"/>
                  <a:gd name="T42" fmla="*/ 134 w 139"/>
                  <a:gd name="T43" fmla="*/ 87 h 139"/>
                  <a:gd name="T44" fmla="*/ 120 w 139"/>
                  <a:gd name="T45" fmla="*/ 76 h 139"/>
                  <a:gd name="T46" fmla="*/ 120 w 139"/>
                  <a:gd name="T47" fmla="*/ 63 h 139"/>
                  <a:gd name="T48" fmla="*/ 113 w 139"/>
                  <a:gd name="T49" fmla="*/ 52 h 139"/>
                  <a:gd name="T50" fmla="*/ 116 w 139"/>
                  <a:gd name="T51" fmla="*/ 33 h 139"/>
                  <a:gd name="T52" fmla="*/ 94 w 139"/>
                  <a:gd name="T53" fmla="*/ 30 h 139"/>
                  <a:gd name="T54" fmla="*/ 76 w 139"/>
                  <a:gd name="T55" fmla="*/ 19 h 139"/>
                  <a:gd name="T56" fmla="*/ 63 w 139"/>
                  <a:gd name="T57" fmla="*/ 19 h 139"/>
                  <a:gd name="T58" fmla="*/ 52 w 139"/>
                  <a:gd name="T59" fmla="*/ 27 h 139"/>
                  <a:gd name="T60" fmla="*/ 45 w 139"/>
                  <a:gd name="T61" fmla="*/ 30 h 139"/>
                  <a:gd name="T62" fmla="*/ 23 w 139"/>
                  <a:gd name="T63" fmla="*/ 33 h 139"/>
                  <a:gd name="T64" fmla="*/ 27 w 139"/>
                  <a:gd name="T65" fmla="*/ 52 h 139"/>
                  <a:gd name="T66" fmla="*/ 11 w 139"/>
                  <a:gd name="T67" fmla="*/ 63 h 139"/>
                  <a:gd name="T68" fmla="*/ 19 w 139"/>
                  <a:gd name="T69" fmla="*/ 76 h 139"/>
                  <a:gd name="T70" fmla="*/ 30 w 139"/>
                  <a:gd name="T71" fmla="*/ 94 h 139"/>
                  <a:gd name="T72" fmla="*/ 23 w 139"/>
                  <a:gd name="T73" fmla="*/ 107 h 139"/>
                  <a:gd name="T74" fmla="*/ 45 w 139"/>
                  <a:gd name="T75" fmla="*/ 109 h 139"/>
                  <a:gd name="T76" fmla="*/ 59 w 139"/>
                  <a:gd name="T77" fmla="*/ 115 h 139"/>
                  <a:gd name="T78" fmla="*/ 76 w 139"/>
                  <a:gd name="T79" fmla="*/ 129 h 139"/>
                  <a:gd name="T80" fmla="*/ 103 w 139"/>
                  <a:gd name="T81" fmla="*/ 56 h 139"/>
                  <a:gd name="T82" fmla="*/ 103 w 139"/>
                  <a:gd name="T83" fmla="*/ 84 h 139"/>
                  <a:gd name="T84" fmla="*/ 121 w 139"/>
                  <a:gd name="T85" fmla="*/ 114 h 139"/>
                  <a:gd name="T86" fmla="*/ 91 w 139"/>
                  <a:gd name="T87" fmla="*/ 99 h 139"/>
                  <a:gd name="T88" fmla="*/ 70 w 139"/>
                  <a:gd name="T89" fmla="*/ 106 h 139"/>
                  <a:gd name="T90" fmla="*/ 44 w 139"/>
                  <a:gd name="T91" fmla="*/ 95 h 139"/>
                  <a:gd name="T92" fmla="*/ 37 w 139"/>
                  <a:gd name="T93" fmla="*/ 56 h 139"/>
                  <a:gd name="T94" fmla="*/ 70 w 139"/>
                  <a:gd name="T95" fmla="*/ 44 h 139"/>
                  <a:gd name="T96" fmla="*/ 46 w 139"/>
                  <a:gd name="T97" fmla="*/ 60 h 139"/>
                  <a:gd name="T98" fmla="*/ 60 w 139"/>
                  <a:gd name="T99" fmla="*/ 93 h 139"/>
                  <a:gd name="T100" fmla="*/ 79 w 139"/>
                  <a:gd name="T101" fmla="*/ 93 h 139"/>
                  <a:gd name="T102" fmla="*/ 93 w 139"/>
                  <a:gd name="T103" fmla="*/ 60 h 139"/>
                  <a:gd name="T104" fmla="*/ 70 w 139"/>
                  <a:gd name="T105" fmla="*/ 4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39">
                    <a:moveTo>
                      <a:pt x="76" y="120"/>
                    </a:moveTo>
                    <a:cubicBezTo>
                      <a:pt x="76" y="117"/>
                      <a:pt x="79" y="115"/>
                      <a:pt x="82" y="115"/>
                    </a:cubicBezTo>
                    <a:cubicBezTo>
                      <a:pt x="85" y="115"/>
                      <a:pt x="87" y="117"/>
                      <a:pt x="87" y="120"/>
                    </a:cubicBezTo>
                    <a:cubicBezTo>
                      <a:pt x="87" y="134"/>
                      <a:pt x="87" y="134"/>
                      <a:pt x="87" y="134"/>
                    </a:cubicBezTo>
                    <a:cubicBezTo>
                      <a:pt x="87" y="137"/>
                      <a:pt x="85" y="139"/>
                      <a:pt x="82" y="139"/>
                    </a:cubicBezTo>
                    <a:cubicBezTo>
                      <a:pt x="81" y="139"/>
                      <a:pt x="81" y="139"/>
                      <a:pt x="81" y="139"/>
                    </a:cubicBezTo>
                    <a:cubicBezTo>
                      <a:pt x="58" y="139"/>
                      <a:pt x="58" y="139"/>
                      <a:pt x="58" y="139"/>
                    </a:cubicBezTo>
                    <a:cubicBezTo>
                      <a:pt x="55" y="139"/>
                      <a:pt x="52" y="137"/>
                      <a:pt x="52" y="134"/>
                    </a:cubicBezTo>
                    <a:cubicBezTo>
                      <a:pt x="52" y="134"/>
                      <a:pt x="52" y="134"/>
                      <a:pt x="52" y="134"/>
                    </a:cubicBezTo>
                    <a:cubicBezTo>
                      <a:pt x="52" y="124"/>
                      <a:pt x="52" y="124"/>
                      <a:pt x="52" y="124"/>
                    </a:cubicBezTo>
                    <a:cubicBezTo>
                      <a:pt x="51" y="124"/>
                      <a:pt x="49" y="123"/>
                      <a:pt x="48" y="123"/>
                    </a:cubicBezTo>
                    <a:cubicBezTo>
                      <a:pt x="48" y="123"/>
                      <a:pt x="48" y="123"/>
                      <a:pt x="48" y="123"/>
                    </a:cubicBezTo>
                    <a:cubicBezTo>
                      <a:pt x="48" y="123"/>
                      <a:pt x="48" y="123"/>
                      <a:pt x="48" y="123"/>
                    </a:cubicBezTo>
                    <a:cubicBezTo>
                      <a:pt x="46" y="122"/>
                      <a:pt x="45" y="121"/>
                      <a:pt x="43" y="121"/>
                    </a:cubicBezTo>
                    <a:cubicBezTo>
                      <a:pt x="37" y="127"/>
                      <a:pt x="37" y="127"/>
                      <a:pt x="37" y="127"/>
                    </a:cubicBezTo>
                    <a:cubicBezTo>
                      <a:pt x="34" y="129"/>
                      <a:pt x="31" y="129"/>
                      <a:pt x="29" y="127"/>
                    </a:cubicBezTo>
                    <a:cubicBezTo>
                      <a:pt x="29" y="127"/>
                      <a:pt x="29" y="127"/>
                      <a:pt x="29" y="127"/>
                    </a:cubicBezTo>
                    <a:cubicBezTo>
                      <a:pt x="29" y="127"/>
                      <a:pt x="29" y="127"/>
                      <a:pt x="29" y="127"/>
                    </a:cubicBezTo>
                    <a:cubicBezTo>
                      <a:pt x="12" y="110"/>
                      <a:pt x="12" y="110"/>
                      <a:pt x="12" y="110"/>
                    </a:cubicBezTo>
                    <a:cubicBezTo>
                      <a:pt x="10" y="108"/>
                      <a:pt x="10" y="105"/>
                      <a:pt x="12" y="103"/>
                    </a:cubicBezTo>
                    <a:cubicBezTo>
                      <a:pt x="19" y="96"/>
                      <a:pt x="19" y="96"/>
                      <a:pt x="19" y="96"/>
                    </a:cubicBezTo>
                    <a:cubicBezTo>
                      <a:pt x="18" y="95"/>
                      <a:pt x="17" y="93"/>
                      <a:pt x="17" y="92"/>
                    </a:cubicBezTo>
                    <a:cubicBezTo>
                      <a:pt x="16" y="90"/>
                      <a:pt x="16" y="89"/>
                      <a:pt x="15" y="87"/>
                    </a:cubicBezTo>
                    <a:cubicBezTo>
                      <a:pt x="6" y="87"/>
                      <a:pt x="6" y="87"/>
                      <a:pt x="6" y="87"/>
                    </a:cubicBezTo>
                    <a:cubicBezTo>
                      <a:pt x="3" y="87"/>
                      <a:pt x="0" y="85"/>
                      <a:pt x="0" y="82"/>
                    </a:cubicBezTo>
                    <a:cubicBezTo>
                      <a:pt x="0" y="81"/>
                      <a:pt x="0" y="81"/>
                      <a:pt x="0" y="81"/>
                    </a:cubicBezTo>
                    <a:cubicBezTo>
                      <a:pt x="0" y="58"/>
                      <a:pt x="0" y="58"/>
                      <a:pt x="0" y="58"/>
                    </a:cubicBezTo>
                    <a:cubicBezTo>
                      <a:pt x="0" y="55"/>
                      <a:pt x="3" y="52"/>
                      <a:pt x="6" y="52"/>
                    </a:cubicBezTo>
                    <a:cubicBezTo>
                      <a:pt x="6" y="52"/>
                      <a:pt x="6" y="52"/>
                      <a:pt x="6" y="52"/>
                    </a:cubicBezTo>
                    <a:cubicBezTo>
                      <a:pt x="15" y="52"/>
                      <a:pt x="15" y="52"/>
                      <a:pt x="15" y="52"/>
                    </a:cubicBezTo>
                    <a:cubicBezTo>
                      <a:pt x="16" y="51"/>
                      <a:pt x="16" y="49"/>
                      <a:pt x="17" y="48"/>
                    </a:cubicBezTo>
                    <a:cubicBezTo>
                      <a:pt x="17" y="46"/>
                      <a:pt x="18" y="45"/>
                      <a:pt x="19" y="43"/>
                    </a:cubicBezTo>
                    <a:cubicBezTo>
                      <a:pt x="12" y="37"/>
                      <a:pt x="12" y="37"/>
                      <a:pt x="12" y="37"/>
                    </a:cubicBezTo>
                    <a:cubicBezTo>
                      <a:pt x="10" y="35"/>
                      <a:pt x="10" y="31"/>
                      <a:pt x="12" y="29"/>
                    </a:cubicBezTo>
                    <a:cubicBezTo>
                      <a:pt x="12" y="29"/>
                      <a:pt x="12" y="29"/>
                      <a:pt x="12" y="29"/>
                    </a:cubicBezTo>
                    <a:cubicBezTo>
                      <a:pt x="12" y="29"/>
                      <a:pt x="12" y="29"/>
                      <a:pt x="12" y="29"/>
                    </a:cubicBezTo>
                    <a:cubicBezTo>
                      <a:pt x="29" y="12"/>
                      <a:pt x="29" y="12"/>
                      <a:pt x="29" y="12"/>
                    </a:cubicBezTo>
                    <a:cubicBezTo>
                      <a:pt x="31" y="10"/>
                      <a:pt x="34" y="10"/>
                      <a:pt x="37" y="12"/>
                    </a:cubicBezTo>
                    <a:cubicBezTo>
                      <a:pt x="43" y="19"/>
                      <a:pt x="43" y="19"/>
                      <a:pt x="43" y="19"/>
                    </a:cubicBezTo>
                    <a:cubicBezTo>
                      <a:pt x="45" y="18"/>
                      <a:pt x="46" y="17"/>
                      <a:pt x="48" y="17"/>
                    </a:cubicBezTo>
                    <a:cubicBezTo>
                      <a:pt x="48" y="17"/>
                      <a:pt x="48" y="17"/>
                      <a:pt x="48" y="17"/>
                    </a:cubicBezTo>
                    <a:cubicBezTo>
                      <a:pt x="49" y="16"/>
                      <a:pt x="51" y="16"/>
                      <a:pt x="52" y="15"/>
                    </a:cubicBezTo>
                    <a:cubicBezTo>
                      <a:pt x="52" y="6"/>
                      <a:pt x="52" y="6"/>
                      <a:pt x="52" y="6"/>
                    </a:cubicBezTo>
                    <a:cubicBezTo>
                      <a:pt x="52" y="3"/>
                      <a:pt x="55" y="0"/>
                      <a:pt x="58" y="0"/>
                    </a:cubicBezTo>
                    <a:cubicBezTo>
                      <a:pt x="58" y="0"/>
                      <a:pt x="58" y="0"/>
                      <a:pt x="58" y="0"/>
                    </a:cubicBezTo>
                    <a:cubicBezTo>
                      <a:pt x="82" y="0"/>
                      <a:pt x="82" y="0"/>
                      <a:pt x="82" y="0"/>
                    </a:cubicBezTo>
                    <a:cubicBezTo>
                      <a:pt x="85" y="0"/>
                      <a:pt x="87" y="3"/>
                      <a:pt x="87" y="6"/>
                    </a:cubicBezTo>
                    <a:cubicBezTo>
                      <a:pt x="87" y="6"/>
                      <a:pt x="87" y="6"/>
                      <a:pt x="87" y="6"/>
                    </a:cubicBezTo>
                    <a:cubicBezTo>
                      <a:pt x="87" y="15"/>
                      <a:pt x="87" y="15"/>
                      <a:pt x="87" y="15"/>
                    </a:cubicBezTo>
                    <a:cubicBezTo>
                      <a:pt x="89" y="16"/>
                      <a:pt x="90" y="16"/>
                      <a:pt x="92" y="17"/>
                    </a:cubicBezTo>
                    <a:cubicBezTo>
                      <a:pt x="93" y="17"/>
                      <a:pt x="95" y="18"/>
                      <a:pt x="96" y="19"/>
                    </a:cubicBezTo>
                    <a:cubicBezTo>
                      <a:pt x="103" y="12"/>
                      <a:pt x="103" y="12"/>
                      <a:pt x="103" y="12"/>
                    </a:cubicBezTo>
                    <a:cubicBezTo>
                      <a:pt x="105" y="10"/>
                      <a:pt x="108" y="10"/>
                      <a:pt x="110" y="12"/>
                    </a:cubicBezTo>
                    <a:cubicBezTo>
                      <a:pt x="110" y="12"/>
                      <a:pt x="110" y="12"/>
                      <a:pt x="110" y="12"/>
                    </a:cubicBezTo>
                    <a:cubicBezTo>
                      <a:pt x="111" y="12"/>
                      <a:pt x="111" y="12"/>
                      <a:pt x="111" y="12"/>
                    </a:cubicBezTo>
                    <a:cubicBezTo>
                      <a:pt x="127" y="29"/>
                      <a:pt x="127" y="29"/>
                      <a:pt x="127" y="29"/>
                    </a:cubicBezTo>
                    <a:cubicBezTo>
                      <a:pt x="129" y="31"/>
                      <a:pt x="129" y="35"/>
                      <a:pt x="127" y="37"/>
                    </a:cubicBezTo>
                    <a:cubicBezTo>
                      <a:pt x="121" y="43"/>
                      <a:pt x="121" y="43"/>
                      <a:pt x="121" y="43"/>
                    </a:cubicBezTo>
                    <a:cubicBezTo>
                      <a:pt x="121" y="45"/>
                      <a:pt x="122" y="46"/>
                      <a:pt x="123" y="48"/>
                    </a:cubicBezTo>
                    <a:cubicBezTo>
                      <a:pt x="123" y="49"/>
                      <a:pt x="124" y="51"/>
                      <a:pt x="124" y="52"/>
                    </a:cubicBezTo>
                    <a:cubicBezTo>
                      <a:pt x="134" y="52"/>
                      <a:pt x="134" y="52"/>
                      <a:pt x="134" y="52"/>
                    </a:cubicBezTo>
                    <a:cubicBezTo>
                      <a:pt x="137" y="52"/>
                      <a:pt x="139" y="55"/>
                      <a:pt x="139" y="58"/>
                    </a:cubicBezTo>
                    <a:cubicBezTo>
                      <a:pt x="139" y="58"/>
                      <a:pt x="139" y="58"/>
                      <a:pt x="139" y="58"/>
                    </a:cubicBezTo>
                    <a:cubicBezTo>
                      <a:pt x="139" y="82"/>
                      <a:pt x="139" y="82"/>
                      <a:pt x="139" y="82"/>
                    </a:cubicBezTo>
                    <a:cubicBezTo>
                      <a:pt x="139" y="85"/>
                      <a:pt x="137" y="87"/>
                      <a:pt x="134" y="87"/>
                    </a:cubicBezTo>
                    <a:cubicBezTo>
                      <a:pt x="134" y="87"/>
                      <a:pt x="134" y="87"/>
                      <a:pt x="134" y="87"/>
                    </a:cubicBezTo>
                    <a:cubicBezTo>
                      <a:pt x="120" y="87"/>
                      <a:pt x="120" y="87"/>
                      <a:pt x="120" y="87"/>
                    </a:cubicBezTo>
                    <a:cubicBezTo>
                      <a:pt x="117" y="87"/>
                      <a:pt x="115" y="85"/>
                      <a:pt x="115" y="82"/>
                    </a:cubicBezTo>
                    <a:cubicBezTo>
                      <a:pt x="115" y="79"/>
                      <a:pt x="117" y="76"/>
                      <a:pt x="120" y="76"/>
                    </a:cubicBezTo>
                    <a:cubicBezTo>
                      <a:pt x="129" y="76"/>
                      <a:pt x="129" y="76"/>
                      <a:pt x="129" y="76"/>
                    </a:cubicBezTo>
                    <a:cubicBezTo>
                      <a:pt x="129" y="63"/>
                      <a:pt x="129" y="63"/>
                      <a:pt x="129" y="63"/>
                    </a:cubicBezTo>
                    <a:cubicBezTo>
                      <a:pt x="120" y="63"/>
                      <a:pt x="120" y="63"/>
                      <a:pt x="120" y="63"/>
                    </a:cubicBezTo>
                    <a:cubicBezTo>
                      <a:pt x="120" y="63"/>
                      <a:pt x="120" y="63"/>
                      <a:pt x="120" y="63"/>
                    </a:cubicBezTo>
                    <a:cubicBezTo>
                      <a:pt x="118" y="63"/>
                      <a:pt x="116" y="62"/>
                      <a:pt x="115" y="59"/>
                    </a:cubicBezTo>
                    <a:cubicBezTo>
                      <a:pt x="115" y="57"/>
                      <a:pt x="114" y="54"/>
                      <a:pt x="113" y="52"/>
                    </a:cubicBezTo>
                    <a:cubicBezTo>
                      <a:pt x="112" y="50"/>
                      <a:pt x="111" y="47"/>
                      <a:pt x="110" y="45"/>
                    </a:cubicBezTo>
                    <a:cubicBezTo>
                      <a:pt x="108" y="43"/>
                      <a:pt x="108" y="40"/>
                      <a:pt x="110" y="39"/>
                    </a:cubicBezTo>
                    <a:cubicBezTo>
                      <a:pt x="116" y="33"/>
                      <a:pt x="116" y="33"/>
                      <a:pt x="116" y="33"/>
                    </a:cubicBezTo>
                    <a:cubicBezTo>
                      <a:pt x="107" y="23"/>
                      <a:pt x="107" y="23"/>
                      <a:pt x="107" y="23"/>
                    </a:cubicBezTo>
                    <a:cubicBezTo>
                      <a:pt x="101" y="29"/>
                      <a:pt x="101" y="29"/>
                      <a:pt x="101" y="29"/>
                    </a:cubicBezTo>
                    <a:cubicBezTo>
                      <a:pt x="99" y="31"/>
                      <a:pt x="97" y="31"/>
                      <a:pt x="94" y="30"/>
                    </a:cubicBezTo>
                    <a:cubicBezTo>
                      <a:pt x="92" y="29"/>
                      <a:pt x="90" y="28"/>
                      <a:pt x="88" y="27"/>
                    </a:cubicBezTo>
                    <a:cubicBezTo>
                      <a:pt x="85" y="26"/>
                      <a:pt x="83" y="25"/>
                      <a:pt x="81" y="24"/>
                    </a:cubicBezTo>
                    <a:cubicBezTo>
                      <a:pt x="78" y="24"/>
                      <a:pt x="76" y="22"/>
                      <a:pt x="76" y="19"/>
                    </a:cubicBezTo>
                    <a:cubicBezTo>
                      <a:pt x="76" y="11"/>
                      <a:pt x="76" y="11"/>
                      <a:pt x="76" y="11"/>
                    </a:cubicBezTo>
                    <a:cubicBezTo>
                      <a:pt x="63" y="11"/>
                      <a:pt x="63" y="11"/>
                      <a:pt x="63" y="11"/>
                    </a:cubicBezTo>
                    <a:cubicBezTo>
                      <a:pt x="63" y="19"/>
                      <a:pt x="63" y="19"/>
                      <a:pt x="63" y="19"/>
                    </a:cubicBezTo>
                    <a:cubicBezTo>
                      <a:pt x="63" y="19"/>
                      <a:pt x="63" y="19"/>
                      <a:pt x="63" y="19"/>
                    </a:cubicBezTo>
                    <a:cubicBezTo>
                      <a:pt x="63" y="22"/>
                      <a:pt x="61" y="24"/>
                      <a:pt x="59" y="24"/>
                    </a:cubicBezTo>
                    <a:cubicBezTo>
                      <a:pt x="57" y="25"/>
                      <a:pt x="54" y="26"/>
                      <a:pt x="52" y="27"/>
                    </a:cubicBezTo>
                    <a:cubicBezTo>
                      <a:pt x="52" y="27"/>
                      <a:pt x="52" y="27"/>
                      <a:pt x="52" y="27"/>
                    </a:cubicBezTo>
                    <a:cubicBezTo>
                      <a:pt x="50" y="28"/>
                      <a:pt x="47" y="29"/>
                      <a:pt x="45" y="30"/>
                    </a:cubicBezTo>
                    <a:cubicBezTo>
                      <a:pt x="45" y="30"/>
                      <a:pt x="45" y="30"/>
                      <a:pt x="45" y="30"/>
                    </a:cubicBezTo>
                    <a:cubicBezTo>
                      <a:pt x="43" y="31"/>
                      <a:pt x="40" y="31"/>
                      <a:pt x="39" y="29"/>
                    </a:cubicBezTo>
                    <a:cubicBezTo>
                      <a:pt x="33" y="23"/>
                      <a:pt x="33" y="23"/>
                      <a:pt x="33" y="23"/>
                    </a:cubicBezTo>
                    <a:cubicBezTo>
                      <a:pt x="23" y="33"/>
                      <a:pt x="23" y="33"/>
                      <a:pt x="23" y="33"/>
                    </a:cubicBezTo>
                    <a:cubicBezTo>
                      <a:pt x="29" y="38"/>
                      <a:pt x="29" y="38"/>
                      <a:pt x="29" y="38"/>
                    </a:cubicBezTo>
                    <a:cubicBezTo>
                      <a:pt x="31" y="40"/>
                      <a:pt x="31" y="43"/>
                      <a:pt x="30" y="45"/>
                    </a:cubicBezTo>
                    <a:cubicBezTo>
                      <a:pt x="29" y="47"/>
                      <a:pt x="28" y="50"/>
                      <a:pt x="27" y="52"/>
                    </a:cubicBezTo>
                    <a:cubicBezTo>
                      <a:pt x="26" y="54"/>
                      <a:pt x="25" y="56"/>
                      <a:pt x="24" y="59"/>
                    </a:cubicBezTo>
                    <a:cubicBezTo>
                      <a:pt x="24" y="61"/>
                      <a:pt x="22" y="63"/>
                      <a:pt x="19" y="63"/>
                    </a:cubicBezTo>
                    <a:cubicBezTo>
                      <a:pt x="11" y="63"/>
                      <a:pt x="11" y="63"/>
                      <a:pt x="11" y="63"/>
                    </a:cubicBezTo>
                    <a:cubicBezTo>
                      <a:pt x="11" y="76"/>
                      <a:pt x="11" y="76"/>
                      <a:pt x="11" y="76"/>
                    </a:cubicBezTo>
                    <a:cubicBezTo>
                      <a:pt x="19" y="76"/>
                      <a:pt x="19" y="76"/>
                      <a:pt x="19" y="76"/>
                    </a:cubicBezTo>
                    <a:cubicBezTo>
                      <a:pt x="19" y="76"/>
                      <a:pt x="19" y="76"/>
                      <a:pt x="19" y="76"/>
                    </a:cubicBezTo>
                    <a:cubicBezTo>
                      <a:pt x="22" y="76"/>
                      <a:pt x="24" y="78"/>
                      <a:pt x="24" y="80"/>
                    </a:cubicBezTo>
                    <a:cubicBezTo>
                      <a:pt x="25" y="83"/>
                      <a:pt x="26" y="85"/>
                      <a:pt x="27" y="88"/>
                    </a:cubicBezTo>
                    <a:cubicBezTo>
                      <a:pt x="28" y="90"/>
                      <a:pt x="29" y="92"/>
                      <a:pt x="30" y="94"/>
                    </a:cubicBezTo>
                    <a:cubicBezTo>
                      <a:pt x="30" y="94"/>
                      <a:pt x="30" y="94"/>
                      <a:pt x="30" y="94"/>
                    </a:cubicBezTo>
                    <a:cubicBezTo>
                      <a:pt x="31" y="96"/>
                      <a:pt x="31" y="99"/>
                      <a:pt x="29" y="101"/>
                    </a:cubicBezTo>
                    <a:cubicBezTo>
                      <a:pt x="23" y="107"/>
                      <a:pt x="23" y="107"/>
                      <a:pt x="23" y="107"/>
                    </a:cubicBezTo>
                    <a:cubicBezTo>
                      <a:pt x="33" y="116"/>
                      <a:pt x="33" y="116"/>
                      <a:pt x="33" y="116"/>
                    </a:cubicBezTo>
                    <a:cubicBezTo>
                      <a:pt x="38" y="110"/>
                      <a:pt x="38" y="110"/>
                      <a:pt x="38" y="110"/>
                    </a:cubicBezTo>
                    <a:cubicBezTo>
                      <a:pt x="40" y="108"/>
                      <a:pt x="43" y="108"/>
                      <a:pt x="45" y="109"/>
                    </a:cubicBezTo>
                    <a:cubicBezTo>
                      <a:pt x="47" y="111"/>
                      <a:pt x="50" y="112"/>
                      <a:pt x="52" y="113"/>
                    </a:cubicBezTo>
                    <a:cubicBezTo>
                      <a:pt x="52" y="113"/>
                      <a:pt x="52" y="113"/>
                      <a:pt x="52" y="113"/>
                    </a:cubicBezTo>
                    <a:cubicBezTo>
                      <a:pt x="54" y="114"/>
                      <a:pt x="56" y="115"/>
                      <a:pt x="59" y="115"/>
                    </a:cubicBezTo>
                    <a:cubicBezTo>
                      <a:pt x="61" y="116"/>
                      <a:pt x="63" y="118"/>
                      <a:pt x="63" y="120"/>
                    </a:cubicBezTo>
                    <a:cubicBezTo>
                      <a:pt x="63" y="129"/>
                      <a:pt x="63" y="129"/>
                      <a:pt x="63" y="129"/>
                    </a:cubicBezTo>
                    <a:cubicBezTo>
                      <a:pt x="76" y="129"/>
                      <a:pt x="76" y="129"/>
                      <a:pt x="76" y="129"/>
                    </a:cubicBezTo>
                    <a:cubicBezTo>
                      <a:pt x="76" y="120"/>
                      <a:pt x="76" y="120"/>
                      <a:pt x="76" y="120"/>
                    </a:cubicBezTo>
                    <a:close/>
                    <a:moveTo>
                      <a:pt x="70" y="34"/>
                    </a:moveTo>
                    <a:cubicBezTo>
                      <a:pt x="84" y="34"/>
                      <a:pt x="97" y="43"/>
                      <a:pt x="103" y="56"/>
                    </a:cubicBezTo>
                    <a:cubicBezTo>
                      <a:pt x="103" y="56"/>
                      <a:pt x="103" y="56"/>
                      <a:pt x="103" y="56"/>
                    </a:cubicBezTo>
                    <a:cubicBezTo>
                      <a:pt x="105" y="60"/>
                      <a:pt x="106" y="65"/>
                      <a:pt x="106" y="70"/>
                    </a:cubicBezTo>
                    <a:cubicBezTo>
                      <a:pt x="106" y="75"/>
                      <a:pt x="105" y="79"/>
                      <a:pt x="103" y="84"/>
                    </a:cubicBezTo>
                    <a:cubicBezTo>
                      <a:pt x="103" y="84"/>
                      <a:pt x="103" y="84"/>
                      <a:pt x="103" y="84"/>
                    </a:cubicBezTo>
                    <a:cubicBezTo>
                      <a:pt x="102" y="86"/>
                      <a:pt x="100" y="89"/>
                      <a:pt x="99" y="91"/>
                    </a:cubicBezTo>
                    <a:cubicBezTo>
                      <a:pt x="121" y="114"/>
                      <a:pt x="121" y="114"/>
                      <a:pt x="121" y="114"/>
                    </a:cubicBezTo>
                    <a:cubicBezTo>
                      <a:pt x="124" y="116"/>
                      <a:pt x="124" y="119"/>
                      <a:pt x="121" y="121"/>
                    </a:cubicBezTo>
                    <a:cubicBezTo>
                      <a:pt x="119" y="124"/>
                      <a:pt x="116" y="124"/>
                      <a:pt x="114" y="121"/>
                    </a:cubicBezTo>
                    <a:cubicBezTo>
                      <a:pt x="91" y="99"/>
                      <a:pt x="91" y="99"/>
                      <a:pt x="91" y="99"/>
                    </a:cubicBezTo>
                    <a:cubicBezTo>
                      <a:pt x="89" y="100"/>
                      <a:pt x="86" y="102"/>
                      <a:pt x="83" y="103"/>
                    </a:cubicBezTo>
                    <a:cubicBezTo>
                      <a:pt x="83" y="103"/>
                      <a:pt x="83" y="103"/>
                      <a:pt x="83" y="103"/>
                    </a:cubicBezTo>
                    <a:cubicBezTo>
                      <a:pt x="79" y="105"/>
                      <a:pt x="75" y="106"/>
                      <a:pt x="70" y="106"/>
                    </a:cubicBezTo>
                    <a:cubicBezTo>
                      <a:pt x="65" y="106"/>
                      <a:pt x="60" y="105"/>
                      <a:pt x="56" y="103"/>
                    </a:cubicBezTo>
                    <a:cubicBezTo>
                      <a:pt x="56" y="103"/>
                      <a:pt x="56" y="103"/>
                      <a:pt x="56" y="103"/>
                    </a:cubicBezTo>
                    <a:cubicBezTo>
                      <a:pt x="51" y="101"/>
                      <a:pt x="47" y="98"/>
                      <a:pt x="44" y="95"/>
                    </a:cubicBezTo>
                    <a:cubicBezTo>
                      <a:pt x="38" y="88"/>
                      <a:pt x="34" y="79"/>
                      <a:pt x="34" y="70"/>
                    </a:cubicBezTo>
                    <a:cubicBezTo>
                      <a:pt x="34" y="65"/>
                      <a:pt x="35" y="60"/>
                      <a:pt x="36" y="56"/>
                    </a:cubicBezTo>
                    <a:cubicBezTo>
                      <a:pt x="37" y="56"/>
                      <a:pt x="37" y="56"/>
                      <a:pt x="37" y="56"/>
                    </a:cubicBezTo>
                    <a:cubicBezTo>
                      <a:pt x="38" y="51"/>
                      <a:pt x="41" y="47"/>
                      <a:pt x="44" y="44"/>
                    </a:cubicBezTo>
                    <a:cubicBezTo>
                      <a:pt x="51" y="38"/>
                      <a:pt x="60" y="34"/>
                      <a:pt x="70" y="34"/>
                    </a:cubicBezTo>
                    <a:close/>
                    <a:moveTo>
                      <a:pt x="70" y="44"/>
                    </a:moveTo>
                    <a:cubicBezTo>
                      <a:pt x="63" y="44"/>
                      <a:pt x="57" y="47"/>
                      <a:pt x="52" y="52"/>
                    </a:cubicBezTo>
                    <a:cubicBezTo>
                      <a:pt x="50" y="54"/>
                      <a:pt x="48" y="57"/>
                      <a:pt x="46" y="60"/>
                    </a:cubicBezTo>
                    <a:cubicBezTo>
                      <a:pt x="46" y="60"/>
                      <a:pt x="46" y="60"/>
                      <a:pt x="46" y="60"/>
                    </a:cubicBezTo>
                    <a:cubicBezTo>
                      <a:pt x="45" y="63"/>
                      <a:pt x="44" y="66"/>
                      <a:pt x="44" y="70"/>
                    </a:cubicBezTo>
                    <a:cubicBezTo>
                      <a:pt x="44" y="80"/>
                      <a:pt x="50" y="89"/>
                      <a:pt x="60" y="93"/>
                    </a:cubicBezTo>
                    <a:cubicBezTo>
                      <a:pt x="60" y="93"/>
                      <a:pt x="60" y="93"/>
                      <a:pt x="60" y="93"/>
                    </a:cubicBezTo>
                    <a:cubicBezTo>
                      <a:pt x="63" y="94"/>
                      <a:pt x="66" y="95"/>
                      <a:pt x="70" y="95"/>
                    </a:cubicBezTo>
                    <a:cubicBezTo>
                      <a:pt x="73" y="95"/>
                      <a:pt x="76" y="94"/>
                      <a:pt x="79" y="93"/>
                    </a:cubicBezTo>
                    <a:cubicBezTo>
                      <a:pt x="79" y="93"/>
                      <a:pt x="79" y="93"/>
                      <a:pt x="79" y="93"/>
                    </a:cubicBezTo>
                    <a:cubicBezTo>
                      <a:pt x="79" y="93"/>
                      <a:pt x="79" y="93"/>
                      <a:pt x="79" y="93"/>
                    </a:cubicBezTo>
                    <a:cubicBezTo>
                      <a:pt x="89" y="89"/>
                      <a:pt x="95" y="80"/>
                      <a:pt x="95" y="70"/>
                    </a:cubicBezTo>
                    <a:cubicBezTo>
                      <a:pt x="95" y="66"/>
                      <a:pt x="94" y="63"/>
                      <a:pt x="93" y="60"/>
                    </a:cubicBezTo>
                    <a:cubicBezTo>
                      <a:pt x="93" y="60"/>
                      <a:pt x="93" y="60"/>
                      <a:pt x="93" y="60"/>
                    </a:cubicBezTo>
                    <a:cubicBezTo>
                      <a:pt x="93" y="60"/>
                      <a:pt x="93" y="60"/>
                      <a:pt x="93" y="60"/>
                    </a:cubicBezTo>
                    <a:cubicBezTo>
                      <a:pt x="89" y="51"/>
                      <a:pt x="80" y="44"/>
                      <a:pt x="70" y="44"/>
                    </a:cubicBezTo>
                    <a:close/>
                  </a:path>
                </a:pathLst>
              </a:custGeom>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4916676" y="1077498"/>
            <a:ext cx="2180615" cy="2164847"/>
            <a:chOff x="5028436" y="1290858"/>
            <a:chExt cx="2180615" cy="2164847"/>
          </a:xfrm>
        </p:grpSpPr>
        <p:sp>
          <p:nvSpPr>
            <p:cNvPr id="103" name="矩形 102"/>
            <p:cNvSpPr/>
            <p:nvPr/>
          </p:nvSpPr>
          <p:spPr>
            <a:xfrm>
              <a:off x="5028436" y="1290858"/>
              <a:ext cx="2180615" cy="2164847"/>
            </a:xfrm>
            <a:prstGeom prst="rect">
              <a:avLst/>
            </a:prstGeom>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6600"/>
                </a:solidFill>
              </a:endParaRPr>
            </a:p>
          </p:txBody>
        </p:sp>
        <p:sp>
          <p:nvSpPr>
            <p:cNvPr id="104" name="文本框 103"/>
            <p:cNvSpPr txBox="1"/>
            <p:nvPr/>
          </p:nvSpPr>
          <p:spPr>
            <a:xfrm>
              <a:off x="5256968" y="1669620"/>
              <a:ext cx="1723549" cy="1015663"/>
            </a:xfrm>
            <a:prstGeom prst="rect">
              <a:avLst/>
            </a:prstGeom>
            <a:ln w="38100" cmpd="sng">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6000" b="1" dirty="0">
                  <a:solidFill>
                    <a:schemeClr val="tx1">
                      <a:lumMod val="75000"/>
                      <a:lumOff val="25000"/>
                    </a:schemeClr>
                  </a:solidFill>
                  <a:latin typeface="微软雅黑" panose="020B0503020204020204" charset="-122"/>
                  <a:ea typeface="微软雅黑" panose="020B0503020204020204" charset="-122"/>
                </a:rPr>
                <a:t>架构</a:t>
              </a:r>
              <a:endParaRPr lang="zh-CN" altLang="en-US" sz="6000" b="1" dirty="0">
                <a:solidFill>
                  <a:schemeClr val="tx1">
                    <a:lumMod val="75000"/>
                    <a:lumOff val="25000"/>
                  </a:schemeClr>
                </a:solidFill>
                <a:latin typeface="微软雅黑" panose="020B0503020204020204" charset="-122"/>
                <a:ea typeface="微软雅黑" panose="020B0503020204020204" charset="-122"/>
              </a:endParaRPr>
            </a:p>
          </p:txBody>
        </p:sp>
        <p:sp>
          <p:nvSpPr>
            <p:cNvPr id="24" name="文本框 23"/>
            <p:cNvSpPr txBox="1"/>
            <p:nvPr/>
          </p:nvSpPr>
          <p:spPr>
            <a:xfrm>
              <a:off x="5271460" y="2791156"/>
              <a:ext cx="1677062" cy="446276"/>
            </a:xfrm>
            <a:prstGeom prst="rect">
              <a:avLst/>
            </a:prstGeom>
            <a:ln w="38100" cmpd="sng">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sz="2300" b="1" spc="-150" dirty="0" smtClean="0">
                  <a:solidFill>
                    <a:schemeClr val="tx1">
                      <a:lumMod val="75000"/>
                      <a:lumOff val="25000"/>
                    </a:schemeClr>
                  </a:solidFill>
                  <a:latin typeface="微软雅黑" panose="020B0503020204020204" charset="-122"/>
                  <a:ea typeface="微软雅黑" panose="020B0503020204020204" charset="-122"/>
                </a:rPr>
                <a:t>CONTENTS</a:t>
              </a:r>
              <a:endParaRPr lang="zh-CN" altLang="en-US" sz="2300" b="1" spc="-150" dirty="0">
                <a:solidFill>
                  <a:schemeClr val="tx1">
                    <a:lumMod val="75000"/>
                    <a:lumOff val="25000"/>
                  </a:schemeClr>
                </a:solidFill>
                <a:latin typeface="微软雅黑" panose="020B0503020204020204" charset="-122"/>
                <a:ea typeface="微软雅黑" panose="020B0503020204020204" charset="-122"/>
              </a:endParaRPr>
            </a:p>
          </p:txBody>
        </p:sp>
      </p:grpSp>
      <p:cxnSp>
        <p:nvCxnSpPr>
          <p:cNvPr id="15" name="直线连接符 14"/>
          <p:cNvCxnSpPr/>
          <p:nvPr/>
        </p:nvCxnSpPr>
        <p:spPr>
          <a:xfrm>
            <a:off x="0" y="6522495"/>
            <a:ext cx="12192000" cy="0"/>
          </a:xfrm>
          <a:prstGeom prst="line">
            <a:avLst/>
          </a:prstGeom>
          <a:ln w="12700" cmpd="sng">
            <a:gradFill flip="none" rotWithShape="1">
              <a:gsLst>
                <a:gs pos="0">
                  <a:schemeClr val="accent6">
                    <a:alpha val="77000"/>
                  </a:schemeClr>
                </a:gs>
                <a:gs pos="100000">
                  <a:srgbClr val="FFFFFF"/>
                </a:gs>
              </a:gsLst>
              <a:path path="shap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pic>
        <p:nvPicPr>
          <p:cNvPr id="14" name="图片 13" descr="logo"/>
          <p:cNvPicPr>
            <a:picLocks noChangeAspect="1"/>
          </p:cNvPicPr>
          <p:nvPr/>
        </p:nvPicPr>
        <p:blipFill>
          <a:blip r:embed="rId1"/>
          <a:stretch>
            <a:fillRect/>
          </a:stretch>
        </p:blipFill>
        <p:spPr>
          <a:xfrm>
            <a:off x="5535295" y="5972810"/>
            <a:ext cx="716280" cy="7162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1" descr="收听率"/>
          <p:cNvPicPr>
            <a:picLocks noChangeAspect="1"/>
          </p:cNvPicPr>
          <p:nvPr/>
        </p:nvPicPr>
        <p:blipFill>
          <a:blip r:embed="rId1"/>
          <a:stretch>
            <a:fillRect/>
          </a:stretch>
        </p:blipFill>
        <p:spPr>
          <a:xfrm>
            <a:off x="6104255" y="1811020"/>
            <a:ext cx="5457825" cy="3950970"/>
          </a:xfrm>
          <a:prstGeom prst="rect">
            <a:avLst/>
          </a:prstGeom>
        </p:spPr>
      </p:pic>
      <p:sp>
        <p:nvSpPr>
          <p:cNvPr id="5" name="矩形 4"/>
          <p:cNvSpPr/>
          <p:nvPr/>
        </p:nvSpPr>
        <p:spPr>
          <a:xfrm>
            <a:off x="6083935" y="1811020"/>
            <a:ext cx="5458460" cy="3950335"/>
          </a:xfrm>
          <a:prstGeom prst="rect">
            <a:avLst/>
          </a:prstGeom>
          <a:noFill/>
          <a:ln w="2857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114415" y="2159000"/>
            <a:ext cx="4029075" cy="16700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频道概况</a:t>
            </a:r>
            <a:endParaRPr lang="zh-CN" altLang="en-US" sz="3200" b="1">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152525" y="1689100"/>
            <a:ext cx="4341495" cy="2030095"/>
          </a:xfrm>
          <a:prstGeom prst="rect">
            <a:avLst/>
          </a:prstGeom>
          <a:noFill/>
        </p:spPr>
        <p:txBody>
          <a:bodyPr wrap="square" rtlCol="0">
            <a:spAutoFit/>
          </a:bodyPr>
          <a:p>
            <a:pPr algn="just">
              <a:lnSpc>
                <a:spcPct val="150000"/>
              </a:lnSpc>
            </a:pPr>
            <a:r>
              <a:rPr lang="en-US" altLang="zh-CN" sz="1400">
                <a:latin typeface="微软雅黑" panose="020B0503020204020204" charset="-122"/>
                <a:ea typeface="微软雅黑" panose="020B0503020204020204" charset="-122"/>
              </a:rPr>
              <a:t>      </a:t>
            </a:r>
            <a:r>
              <a:rPr lang="zh-CN" altLang="en-US" sz="1400">
                <a:latin typeface="仿宋" panose="02010609060101010101" charset="-122"/>
                <a:ea typeface="仿宋" panose="02010609060101010101" charset="-122"/>
              </a:rPr>
              <a:t>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浙江广播电视集团城市之声，全国首家私家车电台，精准定位城市私家车人群，是浙江省车上收听率最高的省级电台。该频道具有超强活动执行力，平均全年创意策划并执行近</a:t>
            </a:r>
            <a:r>
              <a:rPr lang="en-US" altLang="zh-CN" sz="1400">
                <a:latin typeface="仿宋" panose="02010609060101010101" charset="-122"/>
                <a:ea typeface="仿宋" panose="02010609060101010101" charset="-122"/>
              </a:rPr>
              <a:t>300</a:t>
            </a:r>
            <a:r>
              <a:rPr lang="zh-CN" altLang="en-US" sz="1400">
                <a:latin typeface="仿宋" panose="02010609060101010101" charset="-122"/>
                <a:ea typeface="仿宋" panose="02010609060101010101" charset="-122"/>
              </a:rPr>
              <a:t>场线下活动。新媒体时代，更是紧跟潮流，全面结合新媒体共享模式，立体宣传，常常形成极具轰炸式的传播效果。</a:t>
            </a:r>
            <a:endParaRPr lang="zh-CN" altLang="en-US" sz="1400">
              <a:latin typeface="仿宋" panose="02010609060101010101" charset="-122"/>
              <a:ea typeface="仿宋" panose="02010609060101010101" charset="-122"/>
            </a:endParaRPr>
          </a:p>
        </p:txBody>
      </p:sp>
      <p:grpSp>
        <p:nvGrpSpPr>
          <p:cNvPr id="40" name="组合 39"/>
          <p:cNvGrpSpPr/>
          <p:nvPr/>
        </p:nvGrpSpPr>
        <p:grpSpPr>
          <a:xfrm>
            <a:off x="974590" y="1552899"/>
            <a:ext cx="282868" cy="486434"/>
            <a:chOff x="9926638" y="4351338"/>
            <a:chExt cx="549275" cy="944563"/>
          </a:xfrm>
          <a:solidFill>
            <a:srgbClr val="FC621E"/>
          </a:solidFill>
        </p:grpSpPr>
        <p:sp>
          <p:nvSpPr>
            <p:cNvPr id="41" name="Freeform 92"/>
            <p:cNvSpPr/>
            <p:nvPr/>
          </p:nvSpPr>
          <p:spPr bwMode="auto">
            <a:xfrm>
              <a:off x="10059988" y="4351338"/>
              <a:ext cx="290513" cy="566738"/>
            </a:xfrm>
            <a:custGeom>
              <a:avLst/>
              <a:gdLst>
                <a:gd name="T0" fmla="*/ 228 w 230"/>
                <a:gd name="T1" fmla="*/ 300 h 450"/>
                <a:gd name="T2" fmla="*/ 228 w 230"/>
                <a:gd name="T3" fmla="*/ 360 h 450"/>
                <a:gd name="T4" fmla="*/ 126 w 230"/>
                <a:gd name="T5" fmla="*/ 360 h 450"/>
                <a:gd name="T6" fmla="*/ 126 w 230"/>
                <a:gd name="T7" fmla="*/ 390 h 450"/>
                <a:gd name="T8" fmla="*/ 225 w 230"/>
                <a:gd name="T9" fmla="*/ 390 h 450"/>
                <a:gd name="T10" fmla="*/ 210 w 230"/>
                <a:gd name="T11" fmla="*/ 416 h 450"/>
                <a:gd name="T12" fmla="*/ 138 w 230"/>
                <a:gd name="T13" fmla="*/ 450 h 450"/>
                <a:gd name="T14" fmla="*/ 95 w 230"/>
                <a:gd name="T15" fmla="*/ 450 h 450"/>
                <a:gd name="T16" fmla="*/ 1 w 230"/>
                <a:gd name="T17" fmla="*/ 362 h 450"/>
                <a:gd name="T18" fmla="*/ 2 w 230"/>
                <a:gd name="T19" fmla="*/ 89 h 450"/>
                <a:gd name="T20" fmla="*/ 78 w 230"/>
                <a:gd name="T21" fmla="*/ 3 h 450"/>
                <a:gd name="T22" fmla="*/ 158 w 230"/>
                <a:gd name="T23" fmla="*/ 4 h 450"/>
                <a:gd name="T24" fmla="*/ 227 w 230"/>
                <a:gd name="T25" fmla="*/ 90 h 450"/>
                <a:gd name="T26" fmla="*/ 125 w 230"/>
                <a:gd name="T27" fmla="*/ 90 h 450"/>
                <a:gd name="T28" fmla="*/ 125 w 230"/>
                <a:gd name="T29" fmla="*/ 120 h 450"/>
                <a:gd name="T30" fmla="*/ 228 w 230"/>
                <a:gd name="T31" fmla="*/ 120 h 450"/>
                <a:gd name="T32" fmla="*/ 228 w 230"/>
                <a:gd name="T33" fmla="*/ 180 h 450"/>
                <a:gd name="T34" fmla="*/ 125 w 230"/>
                <a:gd name="T35" fmla="*/ 180 h 450"/>
                <a:gd name="T36" fmla="*/ 125 w 230"/>
                <a:gd name="T37" fmla="*/ 210 h 450"/>
                <a:gd name="T38" fmla="*/ 227 w 230"/>
                <a:gd name="T39" fmla="*/ 210 h 450"/>
                <a:gd name="T40" fmla="*/ 227 w 230"/>
                <a:gd name="T41" fmla="*/ 269 h 450"/>
                <a:gd name="T42" fmla="*/ 126 w 230"/>
                <a:gd name="T43" fmla="*/ 269 h 450"/>
                <a:gd name="T44" fmla="*/ 126 w 230"/>
                <a:gd name="T45" fmla="*/ 300 h 450"/>
                <a:gd name="T46" fmla="*/ 228 w 230"/>
                <a:gd name="T47" fmla="*/ 30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0" h="450">
                  <a:moveTo>
                    <a:pt x="228" y="300"/>
                  </a:moveTo>
                  <a:cubicBezTo>
                    <a:pt x="228" y="321"/>
                    <a:pt x="228" y="340"/>
                    <a:pt x="228" y="360"/>
                  </a:cubicBezTo>
                  <a:cubicBezTo>
                    <a:pt x="194" y="360"/>
                    <a:pt x="160" y="360"/>
                    <a:pt x="126" y="360"/>
                  </a:cubicBezTo>
                  <a:cubicBezTo>
                    <a:pt x="126" y="370"/>
                    <a:pt x="126" y="379"/>
                    <a:pt x="126" y="390"/>
                  </a:cubicBezTo>
                  <a:cubicBezTo>
                    <a:pt x="157" y="390"/>
                    <a:pt x="189" y="390"/>
                    <a:pt x="225" y="390"/>
                  </a:cubicBezTo>
                  <a:cubicBezTo>
                    <a:pt x="219" y="400"/>
                    <a:pt x="215" y="409"/>
                    <a:pt x="210" y="416"/>
                  </a:cubicBezTo>
                  <a:cubicBezTo>
                    <a:pt x="191" y="438"/>
                    <a:pt x="167" y="450"/>
                    <a:pt x="138" y="450"/>
                  </a:cubicBezTo>
                  <a:cubicBezTo>
                    <a:pt x="124" y="450"/>
                    <a:pt x="109" y="450"/>
                    <a:pt x="95" y="450"/>
                  </a:cubicBezTo>
                  <a:cubicBezTo>
                    <a:pt x="41" y="450"/>
                    <a:pt x="2" y="415"/>
                    <a:pt x="1" y="362"/>
                  </a:cubicBezTo>
                  <a:cubicBezTo>
                    <a:pt x="0" y="271"/>
                    <a:pt x="1" y="180"/>
                    <a:pt x="2" y="89"/>
                  </a:cubicBezTo>
                  <a:cubicBezTo>
                    <a:pt x="2" y="43"/>
                    <a:pt x="32" y="8"/>
                    <a:pt x="78" y="3"/>
                  </a:cubicBezTo>
                  <a:cubicBezTo>
                    <a:pt x="104" y="0"/>
                    <a:pt x="132" y="0"/>
                    <a:pt x="158" y="4"/>
                  </a:cubicBezTo>
                  <a:cubicBezTo>
                    <a:pt x="200" y="10"/>
                    <a:pt x="230" y="50"/>
                    <a:pt x="227" y="90"/>
                  </a:cubicBezTo>
                  <a:cubicBezTo>
                    <a:pt x="193" y="90"/>
                    <a:pt x="160" y="90"/>
                    <a:pt x="125" y="90"/>
                  </a:cubicBezTo>
                  <a:cubicBezTo>
                    <a:pt x="125" y="100"/>
                    <a:pt x="125" y="109"/>
                    <a:pt x="125" y="120"/>
                  </a:cubicBezTo>
                  <a:cubicBezTo>
                    <a:pt x="159" y="120"/>
                    <a:pt x="193" y="120"/>
                    <a:pt x="228" y="120"/>
                  </a:cubicBezTo>
                  <a:cubicBezTo>
                    <a:pt x="228" y="140"/>
                    <a:pt x="228" y="159"/>
                    <a:pt x="228" y="180"/>
                  </a:cubicBezTo>
                  <a:cubicBezTo>
                    <a:pt x="194" y="180"/>
                    <a:pt x="160" y="180"/>
                    <a:pt x="125" y="180"/>
                  </a:cubicBezTo>
                  <a:cubicBezTo>
                    <a:pt x="125" y="190"/>
                    <a:pt x="125" y="199"/>
                    <a:pt x="125" y="210"/>
                  </a:cubicBezTo>
                  <a:cubicBezTo>
                    <a:pt x="159" y="210"/>
                    <a:pt x="193" y="210"/>
                    <a:pt x="227" y="210"/>
                  </a:cubicBezTo>
                  <a:cubicBezTo>
                    <a:pt x="227" y="230"/>
                    <a:pt x="227" y="249"/>
                    <a:pt x="227" y="269"/>
                  </a:cubicBezTo>
                  <a:cubicBezTo>
                    <a:pt x="194" y="269"/>
                    <a:pt x="160" y="269"/>
                    <a:pt x="126" y="269"/>
                  </a:cubicBezTo>
                  <a:cubicBezTo>
                    <a:pt x="126" y="280"/>
                    <a:pt x="126" y="289"/>
                    <a:pt x="126" y="300"/>
                  </a:cubicBezTo>
                  <a:cubicBezTo>
                    <a:pt x="160" y="300"/>
                    <a:pt x="193" y="300"/>
                    <a:pt x="228" y="3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93"/>
            <p:cNvSpPr/>
            <p:nvPr/>
          </p:nvSpPr>
          <p:spPr bwMode="auto">
            <a:xfrm>
              <a:off x="9926638" y="4598988"/>
              <a:ext cx="549275" cy="696913"/>
            </a:xfrm>
            <a:custGeom>
              <a:avLst/>
              <a:gdLst>
                <a:gd name="T0" fmla="*/ 263 w 435"/>
                <a:gd name="T1" fmla="*/ 358 h 553"/>
                <a:gd name="T2" fmla="*/ 263 w 435"/>
                <a:gd name="T3" fmla="*/ 463 h 553"/>
                <a:gd name="T4" fmla="*/ 307 w 435"/>
                <a:gd name="T5" fmla="*/ 463 h 553"/>
                <a:gd name="T6" fmla="*/ 352 w 435"/>
                <a:gd name="T7" fmla="*/ 509 h 553"/>
                <a:gd name="T8" fmla="*/ 306 w 435"/>
                <a:gd name="T9" fmla="*/ 552 h 553"/>
                <a:gd name="T10" fmla="*/ 135 w 435"/>
                <a:gd name="T11" fmla="*/ 553 h 553"/>
                <a:gd name="T12" fmla="*/ 96 w 435"/>
                <a:gd name="T13" fmla="*/ 483 h 553"/>
                <a:gd name="T14" fmla="*/ 130 w 435"/>
                <a:gd name="T15" fmla="*/ 463 h 553"/>
                <a:gd name="T16" fmla="*/ 174 w 435"/>
                <a:gd name="T17" fmla="*/ 463 h 553"/>
                <a:gd name="T18" fmla="*/ 173 w 435"/>
                <a:gd name="T19" fmla="*/ 363 h 553"/>
                <a:gd name="T20" fmla="*/ 161 w 435"/>
                <a:gd name="T21" fmla="*/ 356 h 553"/>
                <a:gd name="T22" fmla="*/ 55 w 435"/>
                <a:gd name="T23" fmla="*/ 309 h 553"/>
                <a:gd name="T24" fmla="*/ 1 w 435"/>
                <a:gd name="T25" fmla="*/ 192 h 553"/>
                <a:gd name="T26" fmla="*/ 0 w 435"/>
                <a:gd name="T27" fmla="*/ 33 h 553"/>
                <a:gd name="T28" fmla="*/ 27 w 435"/>
                <a:gd name="T29" fmla="*/ 1 h 553"/>
                <a:gd name="T30" fmla="*/ 52 w 435"/>
                <a:gd name="T31" fmla="*/ 33 h 553"/>
                <a:gd name="T32" fmla="*/ 51 w 435"/>
                <a:gd name="T33" fmla="*/ 178 h 553"/>
                <a:gd name="T34" fmla="*/ 155 w 435"/>
                <a:gd name="T35" fmla="*/ 302 h 553"/>
                <a:gd name="T36" fmla="*/ 295 w 435"/>
                <a:gd name="T37" fmla="*/ 300 h 553"/>
                <a:gd name="T38" fmla="*/ 382 w 435"/>
                <a:gd name="T39" fmla="*/ 192 h 553"/>
                <a:gd name="T40" fmla="*/ 383 w 435"/>
                <a:gd name="T41" fmla="*/ 36 h 553"/>
                <a:gd name="T42" fmla="*/ 387 w 435"/>
                <a:gd name="T43" fmla="*/ 14 h 553"/>
                <a:gd name="T44" fmla="*/ 413 w 435"/>
                <a:gd name="T45" fmla="*/ 2 h 553"/>
                <a:gd name="T46" fmla="*/ 434 w 435"/>
                <a:gd name="T47" fmla="*/ 28 h 553"/>
                <a:gd name="T48" fmla="*/ 434 w 435"/>
                <a:gd name="T49" fmla="*/ 149 h 553"/>
                <a:gd name="T50" fmla="*/ 430 w 435"/>
                <a:gd name="T51" fmla="*/ 221 h 553"/>
                <a:gd name="T52" fmla="*/ 285 w 435"/>
                <a:gd name="T53" fmla="*/ 355 h 553"/>
                <a:gd name="T54" fmla="*/ 263 w 435"/>
                <a:gd name="T55" fmla="*/ 35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553">
                  <a:moveTo>
                    <a:pt x="263" y="358"/>
                  </a:moveTo>
                  <a:cubicBezTo>
                    <a:pt x="263" y="393"/>
                    <a:pt x="263" y="427"/>
                    <a:pt x="263" y="463"/>
                  </a:cubicBezTo>
                  <a:cubicBezTo>
                    <a:pt x="277" y="463"/>
                    <a:pt x="292" y="463"/>
                    <a:pt x="307" y="463"/>
                  </a:cubicBezTo>
                  <a:cubicBezTo>
                    <a:pt x="336" y="464"/>
                    <a:pt x="353" y="481"/>
                    <a:pt x="352" y="509"/>
                  </a:cubicBezTo>
                  <a:cubicBezTo>
                    <a:pt x="352" y="535"/>
                    <a:pt x="334" y="552"/>
                    <a:pt x="306" y="552"/>
                  </a:cubicBezTo>
                  <a:cubicBezTo>
                    <a:pt x="249" y="552"/>
                    <a:pt x="192" y="551"/>
                    <a:pt x="135" y="553"/>
                  </a:cubicBezTo>
                  <a:cubicBezTo>
                    <a:pt x="96" y="553"/>
                    <a:pt x="79" y="513"/>
                    <a:pt x="96" y="483"/>
                  </a:cubicBezTo>
                  <a:cubicBezTo>
                    <a:pt x="103" y="470"/>
                    <a:pt x="115" y="464"/>
                    <a:pt x="130" y="463"/>
                  </a:cubicBezTo>
                  <a:cubicBezTo>
                    <a:pt x="144" y="463"/>
                    <a:pt x="158" y="463"/>
                    <a:pt x="174" y="463"/>
                  </a:cubicBezTo>
                  <a:cubicBezTo>
                    <a:pt x="174" y="429"/>
                    <a:pt x="174" y="396"/>
                    <a:pt x="173" y="363"/>
                  </a:cubicBezTo>
                  <a:cubicBezTo>
                    <a:pt x="173" y="361"/>
                    <a:pt x="166" y="356"/>
                    <a:pt x="161" y="356"/>
                  </a:cubicBezTo>
                  <a:cubicBezTo>
                    <a:pt x="121" y="351"/>
                    <a:pt x="85" y="336"/>
                    <a:pt x="55" y="309"/>
                  </a:cubicBezTo>
                  <a:cubicBezTo>
                    <a:pt x="19" y="278"/>
                    <a:pt x="1" y="239"/>
                    <a:pt x="1" y="192"/>
                  </a:cubicBezTo>
                  <a:cubicBezTo>
                    <a:pt x="1" y="139"/>
                    <a:pt x="0" y="86"/>
                    <a:pt x="0" y="33"/>
                  </a:cubicBezTo>
                  <a:cubicBezTo>
                    <a:pt x="0" y="14"/>
                    <a:pt x="11" y="1"/>
                    <a:pt x="27" y="1"/>
                  </a:cubicBezTo>
                  <a:cubicBezTo>
                    <a:pt x="42" y="2"/>
                    <a:pt x="52" y="14"/>
                    <a:pt x="52" y="33"/>
                  </a:cubicBezTo>
                  <a:cubicBezTo>
                    <a:pt x="52" y="81"/>
                    <a:pt x="54" y="130"/>
                    <a:pt x="51" y="178"/>
                  </a:cubicBezTo>
                  <a:cubicBezTo>
                    <a:pt x="48" y="246"/>
                    <a:pt x="93" y="294"/>
                    <a:pt x="155" y="302"/>
                  </a:cubicBezTo>
                  <a:cubicBezTo>
                    <a:pt x="201" y="307"/>
                    <a:pt x="249" y="306"/>
                    <a:pt x="295" y="300"/>
                  </a:cubicBezTo>
                  <a:cubicBezTo>
                    <a:pt x="348" y="292"/>
                    <a:pt x="382" y="246"/>
                    <a:pt x="382" y="192"/>
                  </a:cubicBezTo>
                  <a:cubicBezTo>
                    <a:pt x="383" y="140"/>
                    <a:pt x="382" y="88"/>
                    <a:pt x="383" y="36"/>
                  </a:cubicBezTo>
                  <a:cubicBezTo>
                    <a:pt x="383" y="29"/>
                    <a:pt x="383" y="21"/>
                    <a:pt x="387" y="14"/>
                  </a:cubicBezTo>
                  <a:cubicBezTo>
                    <a:pt x="392" y="4"/>
                    <a:pt x="402" y="0"/>
                    <a:pt x="413" y="2"/>
                  </a:cubicBezTo>
                  <a:cubicBezTo>
                    <a:pt x="426" y="5"/>
                    <a:pt x="434" y="14"/>
                    <a:pt x="434" y="28"/>
                  </a:cubicBezTo>
                  <a:cubicBezTo>
                    <a:pt x="434" y="68"/>
                    <a:pt x="434" y="109"/>
                    <a:pt x="434" y="149"/>
                  </a:cubicBezTo>
                  <a:cubicBezTo>
                    <a:pt x="433" y="173"/>
                    <a:pt x="435" y="198"/>
                    <a:pt x="430" y="221"/>
                  </a:cubicBezTo>
                  <a:cubicBezTo>
                    <a:pt x="418" y="290"/>
                    <a:pt x="355" y="347"/>
                    <a:pt x="285" y="355"/>
                  </a:cubicBezTo>
                  <a:cubicBezTo>
                    <a:pt x="278" y="356"/>
                    <a:pt x="271" y="357"/>
                    <a:pt x="263" y="3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grpSp>
        <p:nvGrpSpPr>
          <p:cNvPr id="107" name="组合 106"/>
          <p:cNvGrpSpPr/>
          <p:nvPr/>
        </p:nvGrpSpPr>
        <p:grpSpPr>
          <a:xfrm>
            <a:off x="936490" y="3923182"/>
            <a:ext cx="508667" cy="572139"/>
            <a:chOff x="6075363" y="3976688"/>
            <a:chExt cx="1819275" cy="2046288"/>
          </a:xfrm>
          <a:solidFill>
            <a:srgbClr val="FC621E"/>
          </a:solidFill>
        </p:grpSpPr>
        <p:sp>
          <p:nvSpPr>
            <p:cNvPr id="108" name="Freeform 75"/>
            <p:cNvSpPr/>
            <p:nvPr/>
          </p:nvSpPr>
          <p:spPr bwMode="auto">
            <a:xfrm>
              <a:off x="6075363" y="4845051"/>
              <a:ext cx="1736725" cy="1177925"/>
            </a:xfrm>
            <a:custGeom>
              <a:avLst/>
              <a:gdLst>
                <a:gd name="T0" fmla="*/ 593 w 1142"/>
                <a:gd name="T1" fmla="*/ 204 h 778"/>
                <a:gd name="T2" fmla="*/ 582 w 1142"/>
                <a:gd name="T3" fmla="*/ 304 h 778"/>
                <a:gd name="T4" fmla="*/ 548 w 1142"/>
                <a:gd name="T5" fmla="*/ 620 h 778"/>
                <a:gd name="T6" fmla="*/ 537 w 1142"/>
                <a:gd name="T7" fmla="*/ 714 h 778"/>
                <a:gd name="T8" fmla="*/ 470 w 1142"/>
                <a:gd name="T9" fmla="*/ 777 h 778"/>
                <a:gd name="T10" fmla="*/ 257 w 1142"/>
                <a:gd name="T11" fmla="*/ 777 h 778"/>
                <a:gd name="T12" fmla="*/ 188 w 1142"/>
                <a:gd name="T13" fmla="*/ 714 h 778"/>
                <a:gd name="T14" fmla="*/ 159 w 1142"/>
                <a:gd name="T15" fmla="*/ 469 h 778"/>
                <a:gd name="T16" fmla="*/ 141 w 1142"/>
                <a:gd name="T17" fmla="*/ 571 h 778"/>
                <a:gd name="T18" fmla="*/ 114 w 1142"/>
                <a:gd name="T19" fmla="*/ 723 h 778"/>
                <a:gd name="T20" fmla="*/ 41 w 1142"/>
                <a:gd name="T21" fmla="*/ 765 h 778"/>
                <a:gd name="T22" fmla="*/ 5 w 1142"/>
                <a:gd name="T23" fmla="*/ 700 h 778"/>
                <a:gd name="T24" fmla="*/ 115 w 1142"/>
                <a:gd name="T25" fmla="*/ 68 h 778"/>
                <a:gd name="T26" fmla="*/ 197 w 1142"/>
                <a:gd name="T27" fmla="*/ 0 h 778"/>
                <a:gd name="T28" fmla="*/ 531 w 1142"/>
                <a:gd name="T29" fmla="*/ 0 h 778"/>
                <a:gd name="T30" fmla="*/ 599 w 1142"/>
                <a:gd name="T31" fmla="*/ 34 h 778"/>
                <a:gd name="T32" fmla="*/ 776 w 1142"/>
                <a:gd name="T33" fmla="*/ 246 h 778"/>
                <a:gd name="T34" fmla="*/ 794 w 1142"/>
                <a:gd name="T35" fmla="*/ 252 h 778"/>
                <a:gd name="T36" fmla="*/ 1079 w 1142"/>
                <a:gd name="T37" fmla="*/ 252 h 778"/>
                <a:gd name="T38" fmla="*/ 1136 w 1142"/>
                <a:gd name="T39" fmla="*/ 296 h 778"/>
                <a:gd name="T40" fmla="*/ 1105 w 1142"/>
                <a:gd name="T41" fmla="*/ 358 h 778"/>
                <a:gd name="T42" fmla="*/ 1073 w 1142"/>
                <a:gd name="T43" fmla="*/ 364 h 778"/>
                <a:gd name="T44" fmla="*/ 757 w 1142"/>
                <a:gd name="T45" fmla="*/ 365 h 778"/>
                <a:gd name="T46" fmla="*/ 708 w 1142"/>
                <a:gd name="T47" fmla="*/ 340 h 778"/>
                <a:gd name="T48" fmla="*/ 606 w 1142"/>
                <a:gd name="T49" fmla="*/ 218 h 778"/>
                <a:gd name="T50" fmla="*/ 593 w 1142"/>
                <a:gd name="T51" fmla="*/ 20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2" h="778">
                  <a:moveTo>
                    <a:pt x="593" y="204"/>
                  </a:moveTo>
                  <a:cubicBezTo>
                    <a:pt x="589" y="240"/>
                    <a:pt x="586" y="272"/>
                    <a:pt x="582" y="304"/>
                  </a:cubicBezTo>
                  <a:cubicBezTo>
                    <a:pt x="571" y="409"/>
                    <a:pt x="559" y="515"/>
                    <a:pt x="548" y="620"/>
                  </a:cubicBezTo>
                  <a:cubicBezTo>
                    <a:pt x="544" y="651"/>
                    <a:pt x="541" y="682"/>
                    <a:pt x="537" y="714"/>
                  </a:cubicBezTo>
                  <a:cubicBezTo>
                    <a:pt x="534" y="749"/>
                    <a:pt x="506" y="777"/>
                    <a:pt x="470" y="777"/>
                  </a:cubicBezTo>
                  <a:cubicBezTo>
                    <a:pt x="399" y="778"/>
                    <a:pt x="328" y="778"/>
                    <a:pt x="257" y="777"/>
                  </a:cubicBezTo>
                  <a:cubicBezTo>
                    <a:pt x="220" y="777"/>
                    <a:pt x="192" y="751"/>
                    <a:pt x="188" y="714"/>
                  </a:cubicBezTo>
                  <a:cubicBezTo>
                    <a:pt x="179" y="632"/>
                    <a:pt x="170" y="551"/>
                    <a:pt x="159" y="469"/>
                  </a:cubicBezTo>
                  <a:cubicBezTo>
                    <a:pt x="153" y="503"/>
                    <a:pt x="147" y="537"/>
                    <a:pt x="141" y="571"/>
                  </a:cubicBezTo>
                  <a:cubicBezTo>
                    <a:pt x="132" y="622"/>
                    <a:pt x="124" y="672"/>
                    <a:pt x="114" y="723"/>
                  </a:cubicBezTo>
                  <a:cubicBezTo>
                    <a:pt x="107" y="757"/>
                    <a:pt x="73" y="776"/>
                    <a:pt x="41" y="765"/>
                  </a:cubicBezTo>
                  <a:cubicBezTo>
                    <a:pt x="14" y="755"/>
                    <a:pt x="0" y="729"/>
                    <a:pt x="5" y="700"/>
                  </a:cubicBezTo>
                  <a:cubicBezTo>
                    <a:pt x="42" y="489"/>
                    <a:pt x="80" y="279"/>
                    <a:pt x="115" y="68"/>
                  </a:cubicBezTo>
                  <a:cubicBezTo>
                    <a:pt x="123" y="23"/>
                    <a:pt x="159" y="0"/>
                    <a:pt x="197" y="0"/>
                  </a:cubicBezTo>
                  <a:cubicBezTo>
                    <a:pt x="308" y="1"/>
                    <a:pt x="420" y="0"/>
                    <a:pt x="531" y="0"/>
                  </a:cubicBezTo>
                  <a:cubicBezTo>
                    <a:pt x="560" y="0"/>
                    <a:pt x="581" y="12"/>
                    <a:pt x="599" y="34"/>
                  </a:cubicBezTo>
                  <a:cubicBezTo>
                    <a:pt x="657" y="106"/>
                    <a:pt x="716" y="176"/>
                    <a:pt x="776" y="246"/>
                  </a:cubicBezTo>
                  <a:cubicBezTo>
                    <a:pt x="780" y="250"/>
                    <a:pt x="788" y="252"/>
                    <a:pt x="794" y="252"/>
                  </a:cubicBezTo>
                  <a:cubicBezTo>
                    <a:pt x="889" y="252"/>
                    <a:pt x="984" y="252"/>
                    <a:pt x="1079" y="252"/>
                  </a:cubicBezTo>
                  <a:cubicBezTo>
                    <a:pt x="1108" y="252"/>
                    <a:pt x="1130" y="270"/>
                    <a:pt x="1136" y="296"/>
                  </a:cubicBezTo>
                  <a:cubicBezTo>
                    <a:pt x="1142" y="321"/>
                    <a:pt x="1129" y="348"/>
                    <a:pt x="1105" y="358"/>
                  </a:cubicBezTo>
                  <a:cubicBezTo>
                    <a:pt x="1096" y="362"/>
                    <a:pt x="1084" y="364"/>
                    <a:pt x="1073" y="364"/>
                  </a:cubicBezTo>
                  <a:cubicBezTo>
                    <a:pt x="968" y="365"/>
                    <a:pt x="863" y="365"/>
                    <a:pt x="757" y="365"/>
                  </a:cubicBezTo>
                  <a:cubicBezTo>
                    <a:pt x="737" y="365"/>
                    <a:pt x="721" y="356"/>
                    <a:pt x="708" y="340"/>
                  </a:cubicBezTo>
                  <a:cubicBezTo>
                    <a:pt x="674" y="299"/>
                    <a:pt x="640" y="259"/>
                    <a:pt x="606" y="218"/>
                  </a:cubicBezTo>
                  <a:cubicBezTo>
                    <a:pt x="603" y="215"/>
                    <a:pt x="600" y="211"/>
                    <a:pt x="593" y="2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9" name="Freeform 76"/>
            <p:cNvSpPr/>
            <p:nvPr/>
          </p:nvSpPr>
          <p:spPr bwMode="auto">
            <a:xfrm>
              <a:off x="6361113" y="4219576"/>
              <a:ext cx="533400" cy="531813"/>
            </a:xfrm>
            <a:custGeom>
              <a:avLst/>
              <a:gdLst>
                <a:gd name="T0" fmla="*/ 0 w 350"/>
                <a:gd name="T1" fmla="*/ 176 h 351"/>
                <a:gd name="T2" fmla="*/ 172 w 350"/>
                <a:gd name="T3" fmla="*/ 1 h 351"/>
                <a:gd name="T4" fmla="*/ 350 w 350"/>
                <a:gd name="T5" fmla="*/ 172 h 351"/>
                <a:gd name="T6" fmla="*/ 173 w 350"/>
                <a:gd name="T7" fmla="*/ 350 h 351"/>
                <a:gd name="T8" fmla="*/ 0 w 350"/>
                <a:gd name="T9" fmla="*/ 176 h 351"/>
              </a:gdLst>
              <a:ahLst/>
              <a:cxnLst>
                <a:cxn ang="0">
                  <a:pos x="T0" y="T1"/>
                </a:cxn>
                <a:cxn ang="0">
                  <a:pos x="T2" y="T3"/>
                </a:cxn>
                <a:cxn ang="0">
                  <a:pos x="T4" y="T5"/>
                </a:cxn>
                <a:cxn ang="0">
                  <a:pos x="T6" y="T7"/>
                </a:cxn>
                <a:cxn ang="0">
                  <a:pos x="T8" y="T9"/>
                </a:cxn>
              </a:cxnLst>
              <a:rect l="0" t="0" r="r" b="b"/>
              <a:pathLst>
                <a:path w="350" h="351">
                  <a:moveTo>
                    <a:pt x="0" y="176"/>
                  </a:moveTo>
                  <a:cubicBezTo>
                    <a:pt x="0" y="80"/>
                    <a:pt x="77" y="1"/>
                    <a:pt x="172" y="1"/>
                  </a:cubicBezTo>
                  <a:cubicBezTo>
                    <a:pt x="270" y="0"/>
                    <a:pt x="349" y="77"/>
                    <a:pt x="350" y="172"/>
                  </a:cubicBezTo>
                  <a:cubicBezTo>
                    <a:pt x="350" y="272"/>
                    <a:pt x="273" y="350"/>
                    <a:pt x="173" y="350"/>
                  </a:cubicBezTo>
                  <a:cubicBezTo>
                    <a:pt x="78" y="351"/>
                    <a:pt x="0" y="272"/>
                    <a:pt x="0"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0" name="Freeform 77"/>
            <p:cNvSpPr/>
            <p:nvPr/>
          </p:nvSpPr>
          <p:spPr bwMode="auto">
            <a:xfrm>
              <a:off x="7394575" y="3976688"/>
              <a:ext cx="349250" cy="681038"/>
            </a:xfrm>
            <a:custGeom>
              <a:avLst/>
              <a:gdLst>
                <a:gd name="T0" fmla="*/ 228 w 230"/>
                <a:gd name="T1" fmla="*/ 300 h 450"/>
                <a:gd name="T2" fmla="*/ 228 w 230"/>
                <a:gd name="T3" fmla="*/ 360 h 450"/>
                <a:gd name="T4" fmla="*/ 126 w 230"/>
                <a:gd name="T5" fmla="*/ 360 h 450"/>
                <a:gd name="T6" fmla="*/ 126 w 230"/>
                <a:gd name="T7" fmla="*/ 390 h 450"/>
                <a:gd name="T8" fmla="*/ 225 w 230"/>
                <a:gd name="T9" fmla="*/ 390 h 450"/>
                <a:gd name="T10" fmla="*/ 210 w 230"/>
                <a:gd name="T11" fmla="*/ 416 h 450"/>
                <a:gd name="T12" fmla="*/ 138 w 230"/>
                <a:gd name="T13" fmla="*/ 450 h 450"/>
                <a:gd name="T14" fmla="*/ 95 w 230"/>
                <a:gd name="T15" fmla="*/ 450 h 450"/>
                <a:gd name="T16" fmla="*/ 1 w 230"/>
                <a:gd name="T17" fmla="*/ 362 h 450"/>
                <a:gd name="T18" fmla="*/ 2 w 230"/>
                <a:gd name="T19" fmla="*/ 89 h 450"/>
                <a:gd name="T20" fmla="*/ 78 w 230"/>
                <a:gd name="T21" fmla="*/ 3 h 450"/>
                <a:gd name="T22" fmla="*/ 158 w 230"/>
                <a:gd name="T23" fmla="*/ 4 h 450"/>
                <a:gd name="T24" fmla="*/ 227 w 230"/>
                <a:gd name="T25" fmla="*/ 90 h 450"/>
                <a:gd name="T26" fmla="*/ 125 w 230"/>
                <a:gd name="T27" fmla="*/ 90 h 450"/>
                <a:gd name="T28" fmla="*/ 125 w 230"/>
                <a:gd name="T29" fmla="*/ 120 h 450"/>
                <a:gd name="T30" fmla="*/ 228 w 230"/>
                <a:gd name="T31" fmla="*/ 120 h 450"/>
                <a:gd name="T32" fmla="*/ 228 w 230"/>
                <a:gd name="T33" fmla="*/ 180 h 450"/>
                <a:gd name="T34" fmla="*/ 125 w 230"/>
                <a:gd name="T35" fmla="*/ 180 h 450"/>
                <a:gd name="T36" fmla="*/ 125 w 230"/>
                <a:gd name="T37" fmla="*/ 210 h 450"/>
                <a:gd name="T38" fmla="*/ 227 w 230"/>
                <a:gd name="T39" fmla="*/ 210 h 450"/>
                <a:gd name="T40" fmla="*/ 227 w 230"/>
                <a:gd name="T41" fmla="*/ 269 h 450"/>
                <a:gd name="T42" fmla="*/ 126 w 230"/>
                <a:gd name="T43" fmla="*/ 269 h 450"/>
                <a:gd name="T44" fmla="*/ 126 w 230"/>
                <a:gd name="T45" fmla="*/ 300 h 450"/>
                <a:gd name="T46" fmla="*/ 228 w 230"/>
                <a:gd name="T47" fmla="*/ 30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0" h="450">
                  <a:moveTo>
                    <a:pt x="228" y="300"/>
                  </a:moveTo>
                  <a:cubicBezTo>
                    <a:pt x="228" y="321"/>
                    <a:pt x="228" y="340"/>
                    <a:pt x="228" y="360"/>
                  </a:cubicBezTo>
                  <a:cubicBezTo>
                    <a:pt x="194" y="360"/>
                    <a:pt x="160" y="360"/>
                    <a:pt x="126" y="360"/>
                  </a:cubicBezTo>
                  <a:cubicBezTo>
                    <a:pt x="126" y="370"/>
                    <a:pt x="126" y="379"/>
                    <a:pt x="126" y="390"/>
                  </a:cubicBezTo>
                  <a:cubicBezTo>
                    <a:pt x="157" y="390"/>
                    <a:pt x="189" y="390"/>
                    <a:pt x="225" y="390"/>
                  </a:cubicBezTo>
                  <a:cubicBezTo>
                    <a:pt x="219" y="400"/>
                    <a:pt x="215" y="409"/>
                    <a:pt x="210" y="416"/>
                  </a:cubicBezTo>
                  <a:cubicBezTo>
                    <a:pt x="191" y="438"/>
                    <a:pt x="167" y="450"/>
                    <a:pt x="138" y="450"/>
                  </a:cubicBezTo>
                  <a:cubicBezTo>
                    <a:pt x="124" y="450"/>
                    <a:pt x="109" y="450"/>
                    <a:pt x="95" y="450"/>
                  </a:cubicBezTo>
                  <a:cubicBezTo>
                    <a:pt x="41" y="450"/>
                    <a:pt x="2" y="415"/>
                    <a:pt x="1" y="362"/>
                  </a:cubicBezTo>
                  <a:cubicBezTo>
                    <a:pt x="0" y="271"/>
                    <a:pt x="1" y="180"/>
                    <a:pt x="2" y="89"/>
                  </a:cubicBezTo>
                  <a:cubicBezTo>
                    <a:pt x="2" y="43"/>
                    <a:pt x="32" y="8"/>
                    <a:pt x="78" y="3"/>
                  </a:cubicBezTo>
                  <a:cubicBezTo>
                    <a:pt x="104" y="0"/>
                    <a:pt x="132" y="0"/>
                    <a:pt x="158" y="4"/>
                  </a:cubicBezTo>
                  <a:cubicBezTo>
                    <a:pt x="200" y="10"/>
                    <a:pt x="230" y="50"/>
                    <a:pt x="227" y="90"/>
                  </a:cubicBezTo>
                  <a:cubicBezTo>
                    <a:pt x="193" y="90"/>
                    <a:pt x="160" y="90"/>
                    <a:pt x="125" y="90"/>
                  </a:cubicBezTo>
                  <a:cubicBezTo>
                    <a:pt x="125" y="100"/>
                    <a:pt x="125" y="109"/>
                    <a:pt x="125" y="120"/>
                  </a:cubicBezTo>
                  <a:cubicBezTo>
                    <a:pt x="159" y="120"/>
                    <a:pt x="193" y="120"/>
                    <a:pt x="228" y="120"/>
                  </a:cubicBezTo>
                  <a:cubicBezTo>
                    <a:pt x="228" y="140"/>
                    <a:pt x="228" y="159"/>
                    <a:pt x="228" y="180"/>
                  </a:cubicBezTo>
                  <a:cubicBezTo>
                    <a:pt x="194" y="180"/>
                    <a:pt x="160" y="180"/>
                    <a:pt x="125" y="180"/>
                  </a:cubicBezTo>
                  <a:cubicBezTo>
                    <a:pt x="125" y="190"/>
                    <a:pt x="125" y="199"/>
                    <a:pt x="125" y="210"/>
                  </a:cubicBezTo>
                  <a:cubicBezTo>
                    <a:pt x="159" y="210"/>
                    <a:pt x="193" y="210"/>
                    <a:pt x="227" y="210"/>
                  </a:cubicBezTo>
                  <a:cubicBezTo>
                    <a:pt x="227" y="230"/>
                    <a:pt x="227" y="249"/>
                    <a:pt x="227" y="269"/>
                  </a:cubicBezTo>
                  <a:cubicBezTo>
                    <a:pt x="194" y="269"/>
                    <a:pt x="160" y="269"/>
                    <a:pt x="126" y="269"/>
                  </a:cubicBezTo>
                  <a:cubicBezTo>
                    <a:pt x="126" y="280"/>
                    <a:pt x="126" y="289"/>
                    <a:pt x="126" y="300"/>
                  </a:cubicBezTo>
                  <a:cubicBezTo>
                    <a:pt x="160" y="300"/>
                    <a:pt x="193" y="300"/>
                    <a:pt x="228" y="3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1" name="Freeform 78"/>
            <p:cNvSpPr/>
            <p:nvPr/>
          </p:nvSpPr>
          <p:spPr bwMode="auto">
            <a:xfrm>
              <a:off x="7232650" y="4275138"/>
              <a:ext cx="661988" cy="838200"/>
            </a:xfrm>
            <a:custGeom>
              <a:avLst/>
              <a:gdLst>
                <a:gd name="T0" fmla="*/ 263 w 435"/>
                <a:gd name="T1" fmla="*/ 358 h 553"/>
                <a:gd name="T2" fmla="*/ 263 w 435"/>
                <a:gd name="T3" fmla="*/ 463 h 553"/>
                <a:gd name="T4" fmla="*/ 307 w 435"/>
                <a:gd name="T5" fmla="*/ 463 h 553"/>
                <a:gd name="T6" fmla="*/ 352 w 435"/>
                <a:gd name="T7" fmla="*/ 509 h 553"/>
                <a:gd name="T8" fmla="*/ 306 w 435"/>
                <a:gd name="T9" fmla="*/ 552 h 553"/>
                <a:gd name="T10" fmla="*/ 135 w 435"/>
                <a:gd name="T11" fmla="*/ 553 h 553"/>
                <a:gd name="T12" fmla="*/ 96 w 435"/>
                <a:gd name="T13" fmla="*/ 483 h 553"/>
                <a:gd name="T14" fmla="*/ 130 w 435"/>
                <a:gd name="T15" fmla="*/ 463 h 553"/>
                <a:gd name="T16" fmla="*/ 174 w 435"/>
                <a:gd name="T17" fmla="*/ 463 h 553"/>
                <a:gd name="T18" fmla="*/ 173 w 435"/>
                <a:gd name="T19" fmla="*/ 363 h 553"/>
                <a:gd name="T20" fmla="*/ 161 w 435"/>
                <a:gd name="T21" fmla="*/ 356 h 553"/>
                <a:gd name="T22" fmla="*/ 55 w 435"/>
                <a:gd name="T23" fmla="*/ 309 h 553"/>
                <a:gd name="T24" fmla="*/ 1 w 435"/>
                <a:gd name="T25" fmla="*/ 192 h 553"/>
                <a:gd name="T26" fmla="*/ 0 w 435"/>
                <a:gd name="T27" fmla="*/ 33 h 553"/>
                <a:gd name="T28" fmla="*/ 27 w 435"/>
                <a:gd name="T29" fmla="*/ 1 h 553"/>
                <a:gd name="T30" fmla="*/ 52 w 435"/>
                <a:gd name="T31" fmla="*/ 33 h 553"/>
                <a:gd name="T32" fmla="*/ 51 w 435"/>
                <a:gd name="T33" fmla="*/ 178 h 553"/>
                <a:gd name="T34" fmla="*/ 155 w 435"/>
                <a:gd name="T35" fmla="*/ 302 h 553"/>
                <a:gd name="T36" fmla="*/ 295 w 435"/>
                <a:gd name="T37" fmla="*/ 300 h 553"/>
                <a:gd name="T38" fmla="*/ 382 w 435"/>
                <a:gd name="T39" fmla="*/ 192 h 553"/>
                <a:gd name="T40" fmla="*/ 383 w 435"/>
                <a:gd name="T41" fmla="*/ 36 h 553"/>
                <a:gd name="T42" fmla="*/ 387 w 435"/>
                <a:gd name="T43" fmla="*/ 14 h 553"/>
                <a:gd name="T44" fmla="*/ 413 w 435"/>
                <a:gd name="T45" fmla="*/ 2 h 553"/>
                <a:gd name="T46" fmla="*/ 434 w 435"/>
                <a:gd name="T47" fmla="*/ 28 h 553"/>
                <a:gd name="T48" fmla="*/ 434 w 435"/>
                <a:gd name="T49" fmla="*/ 149 h 553"/>
                <a:gd name="T50" fmla="*/ 430 w 435"/>
                <a:gd name="T51" fmla="*/ 221 h 553"/>
                <a:gd name="T52" fmla="*/ 285 w 435"/>
                <a:gd name="T53" fmla="*/ 355 h 553"/>
                <a:gd name="T54" fmla="*/ 263 w 435"/>
                <a:gd name="T55" fmla="*/ 35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553">
                  <a:moveTo>
                    <a:pt x="263" y="358"/>
                  </a:moveTo>
                  <a:cubicBezTo>
                    <a:pt x="263" y="393"/>
                    <a:pt x="263" y="427"/>
                    <a:pt x="263" y="463"/>
                  </a:cubicBezTo>
                  <a:cubicBezTo>
                    <a:pt x="277" y="463"/>
                    <a:pt x="292" y="463"/>
                    <a:pt x="307" y="463"/>
                  </a:cubicBezTo>
                  <a:cubicBezTo>
                    <a:pt x="336" y="464"/>
                    <a:pt x="353" y="481"/>
                    <a:pt x="352" y="509"/>
                  </a:cubicBezTo>
                  <a:cubicBezTo>
                    <a:pt x="352" y="535"/>
                    <a:pt x="334" y="552"/>
                    <a:pt x="306" y="552"/>
                  </a:cubicBezTo>
                  <a:cubicBezTo>
                    <a:pt x="249" y="552"/>
                    <a:pt x="192" y="551"/>
                    <a:pt x="135" y="553"/>
                  </a:cubicBezTo>
                  <a:cubicBezTo>
                    <a:pt x="96" y="553"/>
                    <a:pt x="79" y="513"/>
                    <a:pt x="96" y="483"/>
                  </a:cubicBezTo>
                  <a:cubicBezTo>
                    <a:pt x="103" y="470"/>
                    <a:pt x="115" y="464"/>
                    <a:pt x="130" y="463"/>
                  </a:cubicBezTo>
                  <a:cubicBezTo>
                    <a:pt x="144" y="463"/>
                    <a:pt x="158" y="463"/>
                    <a:pt x="174" y="463"/>
                  </a:cubicBezTo>
                  <a:cubicBezTo>
                    <a:pt x="174" y="429"/>
                    <a:pt x="174" y="396"/>
                    <a:pt x="173" y="363"/>
                  </a:cubicBezTo>
                  <a:cubicBezTo>
                    <a:pt x="173" y="361"/>
                    <a:pt x="166" y="356"/>
                    <a:pt x="161" y="356"/>
                  </a:cubicBezTo>
                  <a:cubicBezTo>
                    <a:pt x="121" y="351"/>
                    <a:pt x="85" y="336"/>
                    <a:pt x="55" y="309"/>
                  </a:cubicBezTo>
                  <a:cubicBezTo>
                    <a:pt x="19" y="278"/>
                    <a:pt x="1" y="239"/>
                    <a:pt x="1" y="192"/>
                  </a:cubicBezTo>
                  <a:cubicBezTo>
                    <a:pt x="1" y="139"/>
                    <a:pt x="0" y="86"/>
                    <a:pt x="0" y="33"/>
                  </a:cubicBezTo>
                  <a:cubicBezTo>
                    <a:pt x="0" y="14"/>
                    <a:pt x="11" y="1"/>
                    <a:pt x="27" y="1"/>
                  </a:cubicBezTo>
                  <a:cubicBezTo>
                    <a:pt x="42" y="2"/>
                    <a:pt x="52" y="14"/>
                    <a:pt x="52" y="33"/>
                  </a:cubicBezTo>
                  <a:cubicBezTo>
                    <a:pt x="52" y="81"/>
                    <a:pt x="54" y="130"/>
                    <a:pt x="51" y="178"/>
                  </a:cubicBezTo>
                  <a:cubicBezTo>
                    <a:pt x="48" y="246"/>
                    <a:pt x="93" y="294"/>
                    <a:pt x="155" y="302"/>
                  </a:cubicBezTo>
                  <a:cubicBezTo>
                    <a:pt x="201" y="307"/>
                    <a:pt x="249" y="306"/>
                    <a:pt x="295" y="300"/>
                  </a:cubicBezTo>
                  <a:cubicBezTo>
                    <a:pt x="348" y="292"/>
                    <a:pt x="382" y="246"/>
                    <a:pt x="382" y="192"/>
                  </a:cubicBezTo>
                  <a:cubicBezTo>
                    <a:pt x="383" y="140"/>
                    <a:pt x="382" y="88"/>
                    <a:pt x="383" y="36"/>
                  </a:cubicBezTo>
                  <a:cubicBezTo>
                    <a:pt x="383" y="29"/>
                    <a:pt x="383" y="21"/>
                    <a:pt x="387" y="14"/>
                  </a:cubicBezTo>
                  <a:cubicBezTo>
                    <a:pt x="392" y="4"/>
                    <a:pt x="402" y="0"/>
                    <a:pt x="413" y="2"/>
                  </a:cubicBezTo>
                  <a:cubicBezTo>
                    <a:pt x="426" y="5"/>
                    <a:pt x="434" y="14"/>
                    <a:pt x="434" y="28"/>
                  </a:cubicBezTo>
                  <a:cubicBezTo>
                    <a:pt x="434" y="68"/>
                    <a:pt x="434" y="109"/>
                    <a:pt x="434" y="149"/>
                  </a:cubicBezTo>
                  <a:cubicBezTo>
                    <a:pt x="433" y="173"/>
                    <a:pt x="435" y="198"/>
                    <a:pt x="430" y="221"/>
                  </a:cubicBezTo>
                  <a:cubicBezTo>
                    <a:pt x="418" y="290"/>
                    <a:pt x="355" y="347"/>
                    <a:pt x="285" y="355"/>
                  </a:cubicBezTo>
                  <a:cubicBezTo>
                    <a:pt x="278" y="356"/>
                    <a:pt x="271" y="357"/>
                    <a:pt x="263" y="3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100" name="文本框 99"/>
          <p:cNvSpPr txBox="1"/>
          <p:nvPr/>
        </p:nvSpPr>
        <p:spPr>
          <a:xfrm>
            <a:off x="1211580" y="4006850"/>
            <a:ext cx="4355465" cy="2353310"/>
          </a:xfrm>
          <a:prstGeom prst="rect">
            <a:avLst/>
          </a:prstGeom>
          <a:noFill/>
          <a:ln w="9525">
            <a:noFill/>
          </a:ln>
        </p:spPr>
        <p:txBody>
          <a:bodyPr wrap="square">
            <a:spAutoFit/>
          </a:bodyPr>
          <a:p>
            <a:pPr indent="381000" algn="just">
              <a:lnSpc>
                <a:spcPct val="150000"/>
              </a:lnSpc>
            </a:pPr>
            <a:r>
              <a:rPr lang="en-US" altLang="zh-CN" sz="1400" b="0">
                <a:latin typeface="仿宋" panose="02010609060101010101" charset="-122"/>
                <a:ea typeface="仿宋" panose="02010609060101010101" charset="-122"/>
                <a:cs typeface="仿宋" panose="02010609060101010101" charset="-122"/>
              </a:rPr>
              <a:t>2017</a:t>
            </a:r>
            <a:r>
              <a:rPr lang="zh-CN" altLang="en-US" sz="1400" b="0">
                <a:latin typeface="仿宋" panose="02010609060101010101" charset="-122"/>
                <a:ea typeface="仿宋" panose="02010609060101010101" charset="-122"/>
                <a:cs typeface="仿宋" panose="02010609060101010101" charset="-122"/>
              </a:rPr>
              <a:t>年城市之声继续领跑省级广播媒体。据权威媒介调查机构央视</a:t>
            </a:r>
            <a:r>
              <a:rPr lang="en-US" altLang="zh-CN" sz="1400" b="0">
                <a:latin typeface="仿宋" panose="02010609060101010101" charset="-122"/>
                <a:ea typeface="仿宋" panose="02010609060101010101" charset="-122"/>
                <a:cs typeface="仿宋" panose="02010609060101010101" charset="-122"/>
              </a:rPr>
              <a:t>—</a:t>
            </a:r>
            <a:r>
              <a:rPr lang="zh-CN" altLang="en-US" sz="1400" b="0">
                <a:latin typeface="仿宋" panose="02010609060101010101" charset="-122"/>
                <a:ea typeface="仿宋" panose="02010609060101010101" charset="-122"/>
                <a:cs typeface="仿宋" panose="02010609060101010101" charset="-122"/>
              </a:rPr>
              <a:t>索福瑞</a:t>
            </a:r>
            <a:r>
              <a:rPr lang="en-US" altLang="zh-CN" sz="1400" b="0">
                <a:latin typeface="仿宋" panose="02010609060101010101" charset="-122"/>
                <a:ea typeface="仿宋" panose="02010609060101010101" charset="-122"/>
                <a:cs typeface="仿宋" panose="02010609060101010101" charset="-122"/>
              </a:rPr>
              <a:t>2017</a:t>
            </a:r>
            <a:r>
              <a:rPr lang="zh-CN" altLang="en-US" sz="1400" b="0">
                <a:latin typeface="仿宋" panose="02010609060101010101" charset="-122"/>
                <a:ea typeface="仿宋" panose="02010609060101010101" charset="-122"/>
                <a:cs typeface="仿宋" panose="02010609060101010101" charset="-122"/>
              </a:rPr>
              <a:t>年</a:t>
            </a:r>
            <a:r>
              <a:rPr lang="en-US" altLang="zh-CN" sz="1400" b="0">
                <a:latin typeface="仿宋" panose="02010609060101010101" charset="-122"/>
                <a:ea typeface="仿宋" panose="02010609060101010101" charset="-122"/>
                <a:cs typeface="仿宋" panose="02010609060101010101" charset="-122"/>
              </a:rPr>
              <a:t>1-5</a:t>
            </a:r>
            <a:r>
              <a:rPr lang="zh-CN" altLang="en-US" sz="1400" b="0">
                <a:latin typeface="仿宋" panose="02010609060101010101" charset="-122"/>
                <a:ea typeface="仿宋" panose="02010609060101010101" charset="-122"/>
                <a:cs typeface="仿宋" panose="02010609060101010101" charset="-122"/>
              </a:rPr>
              <a:t>月收听数据显示，</a:t>
            </a:r>
            <a:r>
              <a:rPr lang="en-US" altLang="zh-CN" sz="1400" b="0">
                <a:latin typeface="仿宋" panose="02010609060101010101" charset="-122"/>
                <a:ea typeface="仿宋" panose="02010609060101010101" charset="-122"/>
                <a:cs typeface="仿宋" panose="02010609060101010101" charset="-122"/>
              </a:rPr>
              <a:t>FM107</a:t>
            </a:r>
            <a:r>
              <a:rPr lang="zh-CN" altLang="en-US" sz="1400" b="0">
                <a:latin typeface="仿宋" panose="02010609060101010101" charset="-122"/>
                <a:ea typeface="仿宋" panose="02010609060101010101" charset="-122"/>
                <a:cs typeface="仿宋" panose="02010609060101010101" charset="-122"/>
              </a:rPr>
              <a:t>城市之声依旧延续</a:t>
            </a:r>
            <a:r>
              <a:rPr lang="en-US" altLang="zh-CN" sz="1400" b="0">
                <a:latin typeface="仿宋" panose="02010609060101010101" charset="-122"/>
                <a:ea typeface="仿宋" panose="02010609060101010101" charset="-122"/>
                <a:cs typeface="仿宋" panose="02010609060101010101" charset="-122"/>
              </a:rPr>
              <a:t>2016</a:t>
            </a:r>
            <a:r>
              <a:rPr lang="zh-CN" altLang="en-US" sz="1400" b="0">
                <a:latin typeface="仿宋" panose="02010609060101010101" charset="-122"/>
                <a:ea typeface="仿宋" panose="02010609060101010101" charset="-122"/>
                <a:cs typeface="仿宋" panose="02010609060101010101" charset="-122"/>
              </a:rPr>
              <a:t>年收听排名第一的优势，领跑省级广播媒体（数据如右图所示）。</a:t>
            </a:r>
            <a:r>
              <a:rPr lang="en-US" altLang="zh-CN" sz="1400" b="0">
                <a:latin typeface="仿宋" panose="02010609060101010101" charset="-122"/>
                <a:ea typeface="仿宋" panose="02010609060101010101" charset="-122"/>
                <a:cs typeface="仿宋" panose="02010609060101010101" charset="-122"/>
              </a:rPr>
              <a:t>2017</a:t>
            </a:r>
            <a:r>
              <a:rPr lang="zh-CN" altLang="en-US" sz="1400" b="0">
                <a:latin typeface="仿宋" panose="02010609060101010101" charset="-122"/>
                <a:ea typeface="仿宋" panose="02010609060101010101" charset="-122"/>
                <a:cs typeface="仿宋" panose="02010609060101010101" charset="-122"/>
              </a:rPr>
              <a:t>年</a:t>
            </a:r>
            <a:r>
              <a:rPr lang="en-US" altLang="zh-CN" sz="1400" b="0">
                <a:latin typeface="仿宋" panose="02010609060101010101" charset="-122"/>
                <a:ea typeface="仿宋" panose="02010609060101010101" charset="-122"/>
                <a:cs typeface="仿宋" panose="02010609060101010101" charset="-122"/>
              </a:rPr>
              <a:t>1-5</a:t>
            </a:r>
            <a:r>
              <a:rPr lang="zh-CN" altLang="en-US" sz="1400" b="0">
                <a:latin typeface="仿宋" panose="02010609060101010101" charset="-122"/>
                <a:ea typeface="仿宋" panose="02010609060101010101" charset="-122"/>
                <a:cs typeface="仿宋" panose="02010609060101010101" charset="-122"/>
              </a:rPr>
              <a:t>份广告创收同比增长</a:t>
            </a:r>
            <a:r>
              <a:rPr lang="en-US" altLang="zh-CN" sz="1400" b="0">
                <a:latin typeface="仿宋" panose="02010609060101010101" charset="-122"/>
                <a:ea typeface="仿宋" panose="02010609060101010101" charset="-122"/>
                <a:cs typeface="仿宋" panose="02010609060101010101" charset="-122"/>
              </a:rPr>
              <a:t>16%</a:t>
            </a:r>
            <a:r>
              <a:rPr lang="zh-CN" altLang="en-US" sz="1400" b="0">
                <a:latin typeface="仿宋" panose="02010609060101010101" charset="-122"/>
                <a:ea typeface="仿宋" panose="02010609060101010101" charset="-122"/>
                <a:cs typeface="仿宋" panose="02010609060101010101" charset="-122"/>
              </a:rPr>
              <a:t>，是浙江广播电视集团广告创收两个增长的媒体平台之一，电视为浙江卫视，广播为城市之声。</a:t>
            </a:r>
            <a:endParaRPr lang="zh-CN"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875030" y="1316990"/>
            <a:ext cx="10031730" cy="922020"/>
          </a:xfrm>
          <a:prstGeom prst="rect">
            <a:avLst/>
          </a:prstGeom>
          <a:noFill/>
        </p:spPr>
        <p:txBody>
          <a:bodyPr wrap="square" rtlCol="0">
            <a:spAutoFit/>
          </a:bodyPr>
          <a:p>
            <a:pPr>
              <a:lnSpc>
                <a:spcPct val="150000"/>
              </a:lnSpc>
            </a:pPr>
            <a:r>
              <a:rPr lang="zh-CN" altLang="en-US" b="1">
                <a:latin typeface="仿宋" panose="02010609060101010101" charset="-122"/>
                <a:ea typeface="仿宋" panose="02010609060101010101" charset="-122"/>
              </a:rPr>
              <a:t>根据千年舟的品牌诉求，</a:t>
            </a:r>
            <a:r>
              <a:rPr lang="en-US" altLang="zh-CN" b="1">
                <a:latin typeface="仿宋" panose="02010609060101010101" charset="-122"/>
                <a:ea typeface="仿宋" panose="02010609060101010101" charset="-122"/>
              </a:rPr>
              <a:t>2017</a:t>
            </a:r>
            <a:r>
              <a:rPr lang="zh-CN" altLang="en-US" b="1">
                <a:latin typeface="仿宋" panose="02010609060101010101" charset="-122"/>
                <a:ea typeface="仿宋" panose="02010609060101010101" charset="-122"/>
              </a:rPr>
              <a:t>年</a:t>
            </a:r>
            <a:r>
              <a:rPr lang="en-US" altLang="zh-CN" b="1">
                <a:latin typeface="仿宋" panose="02010609060101010101" charset="-122"/>
                <a:ea typeface="仿宋" panose="02010609060101010101" charset="-122"/>
              </a:rPr>
              <a:t>3</a:t>
            </a:r>
            <a:r>
              <a:rPr lang="zh-CN" altLang="en-US" b="1">
                <a:latin typeface="仿宋" panose="02010609060101010101" charset="-122"/>
                <a:ea typeface="仿宋" panose="02010609060101010101" charset="-122"/>
              </a:rPr>
              <a:t>月</a:t>
            </a:r>
            <a:r>
              <a:rPr lang="en-US" altLang="zh-CN" b="1">
                <a:latin typeface="仿宋" panose="02010609060101010101" charset="-122"/>
                <a:ea typeface="仿宋" panose="02010609060101010101" charset="-122"/>
              </a:rPr>
              <a:t>3</a:t>
            </a:r>
            <a:r>
              <a:rPr lang="zh-CN" altLang="en-US" b="1">
                <a:latin typeface="仿宋" panose="02010609060101010101" charset="-122"/>
                <a:ea typeface="仿宋" panose="02010609060101010101" charset="-122"/>
              </a:rPr>
              <a:t>日</a:t>
            </a:r>
            <a:r>
              <a:rPr lang="en-US" altLang="zh-CN" b="1">
                <a:latin typeface="仿宋" panose="02010609060101010101" charset="-122"/>
                <a:ea typeface="仿宋" panose="02010609060101010101" charset="-122"/>
              </a:rPr>
              <a:t>——2017</a:t>
            </a:r>
            <a:r>
              <a:rPr lang="zh-CN" altLang="en-US" b="1">
                <a:latin typeface="仿宋" panose="02010609060101010101" charset="-122"/>
                <a:ea typeface="仿宋" panose="02010609060101010101" charset="-122"/>
              </a:rPr>
              <a:t>年</a:t>
            </a:r>
            <a:r>
              <a:rPr lang="en-US" altLang="zh-CN" b="1">
                <a:latin typeface="仿宋" panose="02010609060101010101" charset="-122"/>
                <a:ea typeface="仿宋" panose="02010609060101010101" charset="-122"/>
              </a:rPr>
              <a:t>12</a:t>
            </a:r>
            <a:r>
              <a:rPr lang="zh-CN" altLang="en-US" b="1">
                <a:latin typeface="仿宋" panose="02010609060101010101" charset="-122"/>
                <a:ea typeface="仿宋" panose="02010609060101010101" charset="-122"/>
              </a:rPr>
              <a:t>月</a:t>
            </a:r>
            <a:r>
              <a:rPr lang="en-US" altLang="zh-CN" b="1">
                <a:latin typeface="仿宋" panose="02010609060101010101" charset="-122"/>
                <a:ea typeface="仿宋" panose="02010609060101010101" charset="-122"/>
              </a:rPr>
              <a:t>31</a:t>
            </a:r>
            <a:r>
              <a:rPr lang="zh-CN" altLang="en-US" b="1">
                <a:latin typeface="仿宋" panose="02010609060101010101" charset="-122"/>
                <a:ea typeface="仿宋" panose="02010609060101010101" charset="-122"/>
              </a:rPr>
              <a:t>日，私家车</a:t>
            </a:r>
            <a:r>
              <a:rPr lang="en-US" altLang="zh-CN" b="1">
                <a:latin typeface="仿宋" panose="02010609060101010101" charset="-122"/>
                <a:ea typeface="仿宋" panose="02010609060101010101" charset="-122"/>
              </a:rPr>
              <a:t>107</a:t>
            </a:r>
            <a:r>
              <a:rPr lang="zh-CN" altLang="en-US" b="1">
                <a:latin typeface="仿宋" panose="02010609060101010101" charset="-122"/>
                <a:ea typeface="仿宋" panose="02010609060101010101" charset="-122"/>
              </a:rPr>
              <a:t>城市之声结合自身优势资源，为千年舟做了一下宣传内容</a:t>
            </a:r>
            <a:r>
              <a:rPr lang="en-US" altLang="zh-CN" b="1">
                <a:latin typeface="仿宋" panose="02010609060101010101" charset="-122"/>
                <a:ea typeface="仿宋" panose="02010609060101010101" charset="-122"/>
              </a:rPr>
              <a:t>——</a:t>
            </a:r>
            <a:endParaRPr lang="en-US" altLang="zh-CN" b="1">
              <a:latin typeface="仿宋" panose="02010609060101010101" charset="-122"/>
              <a:ea typeface="仿宋" panose="02010609060101010101" charset="-122"/>
            </a:endParaRPr>
          </a:p>
        </p:txBody>
      </p:sp>
      <p:sp>
        <p:nvSpPr>
          <p:cNvPr id="3" name="文本框 2"/>
          <p:cNvSpPr txBox="1"/>
          <p:nvPr/>
        </p:nvSpPr>
        <p:spPr>
          <a:xfrm>
            <a:off x="1319530" y="2705100"/>
            <a:ext cx="9671685" cy="3017520"/>
          </a:xfrm>
          <a:prstGeom prst="rect">
            <a:avLst/>
          </a:prstGeom>
          <a:noFill/>
        </p:spPr>
        <p:txBody>
          <a:bodyPr wrap="square" rtlCol="0">
            <a:spAutoFit/>
          </a:bodyPr>
          <a:p>
            <a:pPr>
              <a:lnSpc>
                <a:spcPct val="150000"/>
              </a:lnSpc>
            </a:pPr>
            <a:r>
              <a:rPr lang="en-US" altLang="zh-CN" sz="2000" b="1">
                <a:latin typeface="仿宋" panose="02010609060101010101" charset="-122"/>
                <a:ea typeface="仿宋" panose="02010609060101010101" charset="-122"/>
              </a:rPr>
              <a:t>1</a:t>
            </a:r>
            <a:r>
              <a:rPr lang="zh-CN" altLang="en-US" sz="2000" b="1">
                <a:latin typeface="仿宋" panose="02010609060101010101" charset="-122"/>
                <a:ea typeface="仿宋" panose="02010609060101010101" charset="-122"/>
              </a:rPr>
              <a:t>、</a:t>
            </a:r>
            <a:r>
              <a:rPr lang="en-US" altLang="zh-CN" sz="2000" b="1">
                <a:latin typeface="仿宋" panose="02010609060101010101" charset="-122"/>
                <a:ea typeface="仿宋" panose="02010609060101010101" charset="-122"/>
              </a:rPr>
              <a:t>5s+15s</a:t>
            </a:r>
            <a:r>
              <a:rPr lang="zh-CN" altLang="en-US" sz="2000" b="1">
                <a:latin typeface="仿宋" panose="02010609060101010101" charset="-122"/>
                <a:ea typeface="仿宋" panose="02010609060101010101" charset="-122"/>
              </a:rPr>
              <a:t>超高频次半点准确对时，覆盖全省</a:t>
            </a:r>
            <a:r>
              <a:rPr lang="en-US" altLang="zh-CN" sz="2000" b="1">
                <a:latin typeface="仿宋" panose="02010609060101010101" charset="-122"/>
                <a:ea typeface="仿宋" panose="02010609060101010101" charset="-122"/>
              </a:rPr>
              <a:t>5500</a:t>
            </a:r>
            <a:r>
              <a:rPr lang="zh-CN" altLang="en-US" sz="2000" b="1">
                <a:latin typeface="仿宋" panose="02010609060101010101" charset="-122"/>
                <a:ea typeface="仿宋" panose="02010609060101010101" charset="-122"/>
              </a:rPr>
              <a:t>万人口。</a:t>
            </a:r>
            <a:endParaRPr lang="zh-CN" altLang="en-US" sz="2000" b="1">
              <a:latin typeface="仿宋" panose="02010609060101010101" charset="-122"/>
              <a:ea typeface="仿宋" panose="02010609060101010101" charset="-122"/>
            </a:endParaRPr>
          </a:p>
          <a:p>
            <a:pPr>
              <a:lnSpc>
                <a:spcPct val="150000"/>
              </a:lnSpc>
            </a:pPr>
            <a:r>
              <a:rPr lang="zh-CN" altLang="en-US">
                <a:latin typeface="仿宋" panose="02010609060101010101" charset="-122"/>
                <a:ea typeface="仿宋" panose="02010609060101010101" charset="-122"/>
              </a:rPr>
              <a:t>  从</a:t>
            </a:r>
            <a:r>
              <a:rPr lang="en-US" altLang="zh-CN">
                <a:latin typeface="仿宋" panose="02010609060101010101" charset="-122"/>
                <a:ea typeface="仿宋" panose="02010609060101010101" charset="-122"/>
              </a:rPr>
              <a:t>2017</a:t>
            </a:r>
            <a:r>
              <a:rPr lang="zh-CN" altLang="en-US">
                <a:latin typeface="仿宋" panose="02010609060101010101" charset="-122"/>
                <a:ea typeface="仿宋" panose="02010609060101010101" charset="-122"/>
              </a:rPr>
              <a:t>年</a:t>
            </a:r>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月</a:t>
            </a:r>
            <a:r>
              <a:rPr lang="en-US" altLang="zh-CN">
                <a:latin typeface="仿宋" panose="02010609060101010101" charset="-122"/>
                <a:ea typeface="仿宋" panose="02010609060101010101" charset="-122"/>
              </a:rPr>
              <a:t>3</a:t>
            </a:r>
            <a:r>
              <a:rPr lang="zh-CN" altLang="en-US">
                <a:latin typeface="仿宋" panose="02010609060101010101" charset="-122"/>
                <a:ea typeface="仿宋" panose="02010609060101010101" charset="-122"/>
              </a:rPr>
              <a:t>日开始至今，每周一至周五，全天</a:t>
            </a:r>
            <a:r>
              <a:rPr lang="en-US" altLang="zh-CN">
                <a:latin typeface="仿宋" panose="02010609060101010101" charset="-122"/>
                <a:ea typeface="仿宋" panose="02010609060101010101" charset="-122"/>
              </a:rPr>
              <a:t>24</a:t>
            </a:r>
            <a:r>
              <a:rPr lang="zh-CN" altLang="en-US">
                <a:latin typeface="仿宋" panose="02010609060101010101" charset="-122"/>
                <a:ea typeface="仿宋" panose="02010609060101010101" charset="-122"/>
              </a:rPr>
              <a:t>个半点点位，提醒全省听众准确对时，推广千年舟的品牌特色。在</a:t>
            </a:r>
            <a:r>
              <a:rPr lang="en-US" altLang="zh-CN">
                <a:latin typeface="仿宋" panose="02010609060101010101" charset="-122"/>
                <a:ea typeface="仿宋" panose="02010609060101010101" charset="-122"/>
              </a:rPr>
              <a:t>5s</a:t>
            </a:r>
            <a:r>
              <a:rPr lang="zh-CN" altLang="en-US">
                <a:latin typeface="仿宋" panose="02010609060101010101" charset="-122"/>
                <a:ea typeface="仿宋" panose="02010609060101010101" charset="-122"/>
              </a:rPr>
              <a:t>准确对时的广告语中，</a:t>
            </a:r>
            <a:r>
              <a:rPr lang="zh-CN" altLang="en-US">
                <a:latin typeface="仿宋" panose="02010609060101010101" charset="-122"/>
                <a:ea typeface="仿宋" panose="02010609060101010101" charset="-122"/>
                <a:sym typeface="+mn-ea"/>
              </a:rPr>
              <a:t>为了更加凸显千年舟建材品牌的定位</a:t>
            </a:r>
            <a:r>
              <a:rPr lang="zh-CN" altLang="en-US">
                <a:latin typeface="仿宋" panose="02010609060101010101" charset="-122"/>
                <a:ea typeface="仿宋" panose="02010609060101010101" charset="-122"/>
              </a:rPr>
              <a:t>特别将全省唯一一档装修类广播节目，也是城市之声品牌节目</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《装修找阿亮》与</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绿色千年舟</a:t>
            </a:r>
            <a:r>
              <a:rPr lang="en-US" altLang="zh-CN">
                <a:latin typeface="仿宋" panose="02010609060101010101" charset="-122"/>
                <a:ea typeface="仿宋" panose="02010609060101010101" charset="-122"/>
              </a:rPr>
              <a:t>”</a:t>
            </a:r>
            <a:r>
              <a:rPr lang="zh-CN" altLang="en-US">
                <a:latin typeface="仿宋" panose="02010609060101010101" charset="-122"/>
                <a:ea typeface="仿宋" panose="02010609060101010101" charset="-122"/>
              </a:rPr>
              <a:t>并行。而在</a:t>
            </a:r>
            <a:r>
              <a:rPr lang="en-US" altLang="zh-CN">
                <a:latin typeface="仿宋" panose="02010609060101010101" charset="-122"/>
                <a:ea typeface="仿宋" panose="02010609060101010101" charset="-122"/>
              </a:rPr>
              <a:t>15s</a:t>
            </a:r>
            <a:r>
              <a:rPr lang="zh-CN" altLang="en-US">
                <a:latin typeface="仿宋" panose="02010609060101010101" charset="-122"/>
                <a:ea typeface="仿宋" panose="02010609060101010101" charset="-122"/>
              </a:rPr>
              <a:t>的广告语中，更是突出千年舟的主营业务和主要特色。给全省听众全天</a:t>
            </a:r>
            <a:r>
              <a:rPr lang="en-US" altLang="zh-CN">
                <a:latin typeface="仿宋" panose="02010609060101010101" charset="-122"/>
                <a:ea typeface="仿宋" panose="02010609060101010101" charset="-122"/>
              </a:rPr>
              <a:t>24</a:t>
            </a:r>
            <a:r>
              <a:rPr lang="zh-CN" altLang="en-US">
                <a:latin typeface="仿宋" panose="02010609060101010101" charset="-122"/>
                <a:ea typeface="仿宋" panose="02010609060101010101" charset="-122"/>
              </a:rPr>
              <a:t>次超高频次的传播和洗脑，不仅彰显了千年舟的实力，更加得到了全省听众的认可，有效得到品牌的又一次提升。</a:t>
            </a:r>
            <a:endParaRPr lang="zh-CN" altLang="en-US">
              <a:latin typeface="仿宋" panose="02010609060101010101" charset="-122"/>
              <a:ea typeface="仿宋" panose="02010609060101010101" charset="-122"/>
            </a:endParaRPr>
          </a:p>
        </p:txBody>
      </p:sp>
      <p:pic>
        <p:nvPicPr>
          <p:cNvPr id="12" name="13-20170801170000_clip(1)(1)">
            <a:hlinkClick r:id="" action="ppaction://media"/>
          </p:cNvPr>
          <p:cNvPicPr/>
          <p:nvPr>
            <a:audioFile r:link="rId1"/>
            <p:extLst>
              <p:ext uri="{DAA4B4D4-6D71-4841-9C94-3DE7FCFB9230}">
                <p14:media xmlns:p14="http://schemas.microsoft.com/office/powerpoint/2010/main" r:link="rId2"/>
              </p:ext>
            </p:extLst>
          </p:nvPr>
        </p:nvPicPr>
        <p:blipFill>
          <a:blip r:embed="rId3"/>
          <a:stretch>
            <a:fillRect/>
          </a:stretch>
        </p:blipFill>
        <p:spPr>
          <a:xfrm>
            <a:off x="7716520" y="2705100"/>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00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矩形 29"/>
          <p:cNvSpPr/>
          <p:nvPr/>
        </p:nvSpPr>
        <p:spPr>
          <a:xfrm>
            <a:off x="9403080" y="3523615"/>
            <a:ext cx="2750185" cy="234315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nvSpPr>
        <p:spPr>
          <a:xfrm>
            <a:off x="4716145" y="3689985"/>
            <a:ext cx="4607560" cy="218503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29845" y="3667760"/>
            <a:ext cx="4607560" cy="218503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503555" y="1496695"/>
            <a:ext cx="10707370" cy="1845310"/>
          </a:xfrm>
          <a:prstGeom prst="rect">
            <a:avLst/>
          </a:prstGeom>
          <a:noFill/>
        </p:spPr>
        <p:txBody>
          <a:bodyPr wrap="square" rtlCol="0">
            <a:spAutoFit/>
          </a:bodyPr>
          <a:p>
            <a:pPr>
              <a:lnSpc>
                <a:spcPct val="150000"/>
              </a:lnSpc>
            </a:pPr>
            <a:r>
              <a:rPr lang="en-US" altLang="zh-CN" sz="2000" b="1">
                <a:latin typeface="仿宋" panose="02010609060101010101" charset="-122"/>
                <a:ea typeface="仿宋" panose="02010609060101010101" charset="-122"/>
              </a:rPr>
              <a:t>2</a:t>
            </a:r>
            <a:r>
              <a:rPr lang="zh-CN" altLang="en-US" sz="2000" b="1">
                <a:latin typeface="仿宋" panose="02010609060101010101" charset="-122"/>
                <a:ea typeface="仿宋" panose="02010609060101010101" charset="-122"/>
              </a:rPr>
              <a:t>、结合</a:t>
            </a:r>
            <a:r>
              <a:rPr lang="en-US" altLang="zh-CN" sz="2000" b="1">
                <a:latin typeface="仿宋" panose="02010609060101010101" charset="-122"/>
                <a:ea typeface="仿宋" panose="02010609060101010101" charset="-122"/>
              </a:rPr>
              <a:t>107</a:t>
            </a:r>
            <a:r>
              <a:rPr lang="zh-CN" altLang="en-US" sz="2000" b="1">
                <a:latin typeface="仿宋" panose="02010609060101010101" charset="-122"/>
                <a:ea typeface="仿宋" panose="02010609060101010101" charset="-122"/>
              </a:rPr>
              <a:t>自身装修公司资源，现已完成十余家浙江一线大牌家装公司的活动对接。</a:t>
            </a:r>
            <a:endParaRPr lang="zh-CN" altLang="en-US" sz="2000" b="1">
              <a:latin typeface="仿宋" panose="02010609060101010101" charset="-122"/>
              <a:ea typeface="仿宋" panose="02010609060101010101" charset="-122"/>
            </a:endParaRPr>
          </a:p>
          <a:p>
            <a:pPr>
              <a:lnSpc>
                <a:spcPct val="150000"/>
              </a:lnSpc>
            </a:pPr>
            <a:r>
              <a:rPr lang="zh-CN" altLang="en-US" sz="1400">
                <a:latin typeface="仿宋" panose="02010609060101010101" charset="-122"/>
                <a:ea typeface="仿宋" panose="02010609060101010101" charset="-122"/>
              </a:rPr>
              <a:t>    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城市之声从不止步于品牌硬广，在硬广基础上实打实的为客户提供最直接能为客户带来效益的资源，此次和千年舟的合作，私家车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充分发挥自身丰富的家装资源，已经为千年舟成功对接十余家浙江一线大牌家装公司，具体包括：圣都装饰精装双龙会、铭品装饰德系精装会、南鸿装饰合作活动、城建装饰周年庆活动、中冠装饰活动、九鼎装饰周年庆、铭品装饰绍兴、义务开业专场等。为提高每次活动的效果，每次活动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都派出品牌主持人阿亮现场主持。</a:t>
            </a:r>
            <a:endParaRPr lang="zh-CN" altLang="en-US" sz="1400">
              <a:latin typeface="仿宋" panose="02010609060101010101" charset="-122"/>
              <a:ea typeface="仿宋" panose="02010609060101010101" charset="-122"/>
            </a:endParaRPr>
          </a:p>
        </p:txBody>
      </p:sp>
      <p:pic>
        <p:nvPicPr>
          <p:cNvPr id="10" name="图片 9" descr="webwxgetmsgimg (49)"/>
          <p:cNvPicPr>
            <a:picLocks noChangeAspect="1"/>
          </p:cNvPicPr>
          <p:nvPr/>
        </p:nvPicPr>
        <p:blipFill>
          <a:blip r:embed="rId1"/>
          <a:stretch>
            <a:fillRect/>
          </a:stretch>
        </p:blipFill>
        <p:spPr>
          <a:xfrm>
            <a:off x="4716145" y="3677920"/>
            <a:ext cx="2280285" cy="1710690"/>
          </a:xfrm>
          <a:prstGeom prst="rect">
            <a:avLst/>
          </a:prstGeom>
        </p:spPr>
      </p:pic>
      <p:pic>
        <p:nvPicPr>
          <p:cNvPr id="11" name="图片 10" descr="webwxgetmsgimg (57)"/>
          <p:cNvPicPr>
            <a:picLocks noChangeAspect="1"/>
          </p:cNvPicPr>
          <p:nvPr/>
        </p:nvPicPr>
        <p:blipFill>
          <a:blip r:embed="rId2"/>
          <a:stretch>
            <a:fillRect/>
          </a:stretch>
        </p:blipFill>
        <p:spPr>
          <a:xfrm>
            <a:off x="40640" y="3670300"/>
            <a:ext cx="2302510" cy="1726565"/>
          </a:xfrm>
          <a:prstGeom prst="rect">
            <a:avLst/>
          </a:prstGeom>
        </p:spPr>
      </p:pic>
      <p:pic>
        <p:nvPicPr>
          <p:cNvPr id="15" name="图片 14" descr="webwxgetmsgimg (61)"/>
          <p:cNvPicPr>
            <a:picLocks noChangeAspect="1"/>
          </p:cNvPicPr>
          <p:nvPr/>
        </p:nvPicPr>
        <p:blipFill>
          <a:blip r:embed="rId3"/>
          <a:stretch>
            <a:fillRect/>
          </a:stretch>
        </p:blipFill>
        <p:spPr>
          <a:xfrm>
            <a:off x="2334895" y="3670300"/>
            <a:ext cx="2303145" cy="1727200"/>
          </a:xfrm>
          <a:prstGeom prst="rect">
            <a:avLst/>
          </a:prstGeom>
        </p:spPr>
      </p:pic>
      <p:pic>
        <p:nvPicPr>
          <p:cNvPr id="16" name="图片 15" descr="铭品活动"/>
          <p:cNvPicPr>
            <a:picLocks noChangeAspect="1"/>
          </p:cNvPicPr>
          <p:nvPr/>
        </p:nvPicPr>
        <p:blipFill>
          <a:blip r:embed="rId4"/>
          <a:stretch>
            <a:fillRect/>
          </a:stretch>
        </p:blipFill>
        <p:spPr>
          <a:xfrm>
            <a:off x="6996430" y="3681730"/>
            <a:ext cx="2327275" cy="1698625"/>
          </a:xfrm>
          <a:prstGeom prst="rect">
            <a:avLst/>
          </a:prstGeom>
        </p:spPr>
      </p:pic>
      <p:pic>
        <p:nvPicPr>
          <p:cNvPr id="24" name="图片 23" descr="webwxgetmsgimg (73)"/>
          <p:cNvPicPr>
            <a:picLocks noChangeAspect="1"/>
          </p:cNvPicPr>
          <p:nvPr/>
        </p:nvPicPr>
        <p:blipFill>
          <a:blip r:embed="rId5"/>
          <a:stretch>
            <a:fillRect/>
          </a:stretch>
        </p:blipFill>
        <p:spPr>
          <a:xfrm>
            <a:off x="9402445" y="3526790"/>
            <a:ext cx="1384300" cy="1870075"/>
          </a:xfrm>
          <a:prstGeom prst="rect">
            <a:avLst/>
          </a:prstGeom>
        </p:spPr>
      </p:pic>
      <p:pic>
        <p:nvPicPr>
          <p:cNvPr id="26" name="图片 25" descr="webwxgetmsgimg (71)"/>
          <p:cNvPicPr>
            <a:picLocks noChangeAspect="1"/>
          </p:cNvPicPr>
          <p:nvPr/>
        </p:nvPicPr>
        <p:blipFill>
          <a:blip r:embed="rId6"/>
          <a:stretch>
            <a:fillRect/>
          </a:stretch>
        </p:blipFill>
        <p:spPr>
          <a:xfrm>
            <a:off x="10786745" y="3523615"/>
            <a:ext cx="1366520" cy="1874520"/>
          </a:xfrm>
          <a:prstGeom prst="rect">
            <a:avLst/>
          </a:prstGeom>
        </p:spPr>
      </p:pic>
      <p:sp>
        <p:nvSpPr>
          <p:cNvPr id="31" name="文本框 30"/>
          <p:cNvSpPr txBox="1"/>
          <p:nvPr/>
        </p:nvSpPr>
        <p:spPr>
          <a:xfrm>
            <a:off x="1204595" y="5480685"/>
            <a:ext cx="2879090" cy="352425"/>
          </a:xfrm>
          <a:prstGeom prst="rect">
            <a:avLst/>
          </a:prstGeom>
          <a:noFill/>
        </p:spPr>
        <p:txBody>
          <a:bodyPr wrap="square" rtlCol="0">
            <a:spAutoFit/>
          </a:bodyPr>
          <a:p>
            <a:r>
              <a:rPr lang="zh-CN" altLang="en-US" sz="1600" b="1">
                <a:solidFill>
                  <a:schemeClr val="bg1"/>
                </a:solidFill>
                <a:latin typeface="微软雅黑" panose="020B0503020204020204" charset="-122"/>
                <a:ea typeface="微软雅黑" panose="020B0503020204020204" charset="-122"/>
                <a:sym typeface="+mn-ea"/>
              </a:rPr>
              <a:t>圣都装饰精装双龙会</a:t>
            </a:r>
            <a:endParaRPr lang="zh-CN" altLang="en-US" sz="1600" b="1">
              <a:solidFill>
                <a:schemeClr val="bg1"/>
              </a:solidFill>
              <a:latin typeface="微软雅黑" panose="020B0503020204020204" charset="-122"/>
              <a:ea typeface="微软雅黑" panose="020B0503020204020204" charset="-122"/>
              <a:sym typeface="+mn-ea"/>
            </a:endParaRPr>
          </a:p>
        </p:txBody>
      </p:sp>
      <p:sp>
        <p:nvSpPr>
          <p:cNvPr id="32" name="文本框 31"/>
          <p:cNvSpPr txBox="1"/>
          <p:nvPr/>
        </p:nvSpPr>
        <p:spPr>
          <a:xfrm>
            <a:off x="5891530" y="5492115"/>
            <a:ext cx="2790825" cy="352425"/>
          </a:xfrm>
          <a:prstGeom prst="rect">
            <a:avLst/>
          </a:prstGeom>
          <a:noFill/>
        </p:spPr>
        <p:txBody>
          <a:bodyPr wrap="square" rtlCol="0">
            <a:spAutoFit/>
          </a:bodyPr>
          <a:p>
            <a:r>
              <a:rPr lang="zh-CN" altLang="en-US" sz="1600" b="1">
                <a:solidFill>
                  <a:schemeClr val="bg1"/>
                </a:solidFill>
                <a:latin typeface="微软雅黑" panose="020B0503020204020204" charset="-122"/>
                <a:ea typeface="微软雅黑" panose="020B0503020204020204" charset="-122"/>
                <a:sym typeface="+mn-ea"/>
              </a:rPr>
              <a:t>铭品装饰德系精装会</a:t>
            </a:r>
            <a:endParaRPr lang="zh-CN" altLang="en-US" sz="1600" b="1">
              <a:solidFill>
                <a:schemeClr val="bg1"/>
              </a:solidFill>
              <a:latin typeface="微软雅黑" panose="020B0503020204020204" charset="-122"/>
              <a:ea typeface="微软雅黑" panose="020B0503020204020204" charset="-122"/>
              <a:sym typeface="+mn-ea"/>
            </a:endParaRPr>
          </a:p>
        </p:txBody>
      </p:sp>
      <p:sp>
        <p:nvSpPr>
          <p:cNvPr id="33" name="文本框 32"/>
          <p:cNvSpPr txBox="1"/>
          <p:nvPr/>
        </p:nvSpPr>
        <p:spPr>
          <a:xfrm>
            <a:off x="9556115" y="5490210"/>
            <a:ext cx="2526665" cy="319405"/>
          </a:xfrm>
          <a:prstGeom prst="rect">
            <a:avLst/>
          </a:prstGeom>
          <a:noFill/>
        </p:spPr>
        <p:txBody>
          <a:bodyPr wrap="square" rtlCol="0">
            <a:spAutoFit/>
          </a:bodyPr>
          <a:p>
            <a:r>
              <a:rPr lang="zh-CN" altLang="en-US" sz="1400" b="1">
                <a:solidFill>
                  <a:schemeClr val="bg1"/>
                </a:solidFill>
                <a:latin typeface="微软雅黑" panose="020B0503020204020204" charset="-122"/>
                <a:ea typeface="微软雅黑" panose="020B0503020204020204" charset="-122"/>
                <a:sym typeface="+mn-ea"/>
              </a:rPr>
              <a:t>铭品装饰绍兴、义务开业专场</a:t>
            </a:r>
            <a:endParaRPr lang="zh-CN" altLang="en-US" sz="1400" b="1">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pic>
        <p:nvPicPr>
          <p:cNvPr id="2" name="图片 1" descr="webwxgetmsgimg (21)"/>
          <p:cNvPicPr>
            <a:picLocks noChangeAspect="1"/>
          </p:cNvPicPr>
          <p:nvPr/>
        </p:nvPicPr>
        <p:blipFill>
          <a:blip r:embed="rId1"/>
          <a:stretch>
            <a:fillRect/>
          </a:stretch>
        </p:blipFill>
        <p:spPr>
          <a:xfrm>
            <a:off x="-11430" y="1574165"/>
            <a:ext cx="3117850" cy="2338070"/>
          </a:xfrm>
          <a:prstGeom prst="rect">
            <a:avLst/>
          </a:prstGeom>
        </p:spPr>
      </p:pic>
      <p:pic>
        <p:nvPicPr>
          <p:cNvPr id="4" name="图片 3" descr="webwxgetmsgimg (37)"/>
          <p:cNvPicPr>
            <a:picLocks noChangeAspect="1"/>
          </p:cNvPicPr>
          <p:nvPr/>
        </p:nvPicPr>
        <p:blipFill>
          <a:blip r:embed="rId2"/>
          <a:stretch>
            <a:fillRect/>
          </a:stretch>
        </p:blipFill>
        <p:spPr>
          <a:xfrm>
            <a:off x="3106420" y="1591310"/>
            <a:ext cx="3091815" cy="2320290"/>
          </a:xfrm>
          <a:prstGeom prst="rect">
            <a:avLst/>
          </a:prstGeom>
        </p:spPr>
      </p:pic>
      <p:pic>
        <p:nvPicPr>
          <p:cNvPr id="5" name="图片 4" descr="webwxgetmsgimg (59)"/>
          <p:cNvPicPr>
            <a:picLocks noChangeAspect="1"/>
          </p:cNvPicPr>
          <p:nvPr/>
        </p:nvPicPr>
        <p:blipFill>
          <a:blip r:embed="rId3"/>
          <a:stretch>
            <a:fillRect/>
          </a:stretch>
        </p:blipFill>
        <p:spPr>
          <a:xfrm>
            <a:off x="6198235" y="1591310"/>
            <a:ext cx="3065145" cy="2320290"/>
          </a:xfrm>
          <a:prstGeom prst="rect">
            <a:avLst/>
          </a:prstGeom>
        </p:spPr>
      </p:pic>
      <p:pic>
        <p:nvPicPr>
          <p:cNvPr id="6" name="图片 5" descr="webwxgetmsgimg (56)"/>
          <p:cNvPicPr>
            <a:picLocks noChangeAspect="1"/>
          </p:cNvPicPr>
          <p:nvPr/>
        </p:nvPicPr>
        <p:blipFill>
          <a:blip r:embed="rId4"/>
          <a:srcRect r="4990"/>
          <a:stretch>
            <a:fillRect/>
          </a:stretch>
        </p:blipFill>
        <p:spPr>
          <a:xfrm>
            <a:off x="9263380" y="1591310"/>
            <a:ext cx="2938145" cy="2319655"/>
          </a:xfrm>
          <a:prstGeom prst="rect">
            <a:avLst/>
          </a:prstGeom>
        </p:spPr>
      </p:pic>
      <p:pic>
        <p:nvPicPr>
          <p:cNvPr id="13" name="图片 12" descr="webwxgetmsgimg (62)"/>
          <p:cNvPicPr>
            <a:picLocks noChangeAspect="1"/>
          </p:cNvPicPr>
          <p:nvPr/>
        </p:nvPicPr>
        <p:blipFill>
          <a:blip r:embed="rId5"/>
          <a:stretch>
            <a:fillRect/>
          </a:stretch>
        </p:blipFill>
        <p:spPr>
          <a:xfrm>
            <a:off x="3107055" y="3901440"/>
            <a:ext cx="3091180" cy="2338705"/>
          </a:xfrm>
          <a:prstGeom prst="rect">
            <a:avLst/>
          </a:prstGeom>
        </p:spPr>
      </p:pic>
      <p:pic>
        <p:nvPicPr>
          <p:cNvPr id="14" name="图片 13" descr="webwxgetmsgimg (74)"/>
          <p:cNvPicPr>
            <a:picLocks noChangeAspect="1"/>
          </p:cNvPicPr>
          <p:nvPr/>
        </p:nvPicPr>
        <p:blipFill>
          <a:blip r:embed="rId6"/>
          <a:srcRect t="14473"/>
          <a:stretch>
            <a:fillRect/>
          </a:stretch>
        </p:blipFill>
        <p:spPr>
          <a:xfrm>
            <a:off x="9263380" y="3901440"/>
            <a:ext cx="1623695" cy="2309495"/>
          </a:xfrm>
          <a:prstGeom prst="rect">
            <a:avLst/>
          </a:prstGeom>
        </p:spPr>
      </p:pic>
      <p:pic>
        <p:nvPicPr>
          <p:cNvPr id="17" name="图片 16" descr="webwxgetmsgimg (76)"/>
          <p:cNvPicPr>
            <a:picLocks noChangeAspect="1"/>
          </p:cNvPicPr>
          <p:nvPr/>
        </p:nvPicPr>
        <p:blipFill>
          <a:blip r:embed="rId7"/>
          <a:stretch>
            <a:fillRect/>
          </a:stretch>
        </p:blipFill>
        <p:spPr>
          <a:xfrm>
            <a:off x="6198235" y="3912235"/>
            <a:ext cx="3065145" cy="2298700"/>
          </a:xfrm>
          <a:prstGeom prst="rect">
            <a:avLst/>
          </a:prstGeom>
        </p:spPr>
      </p:pic>
      <p:pic>
        <p:nvPicPr>
          <p:cNvPr id="18" name="图片 17" descr="webwxgetmsgimg (75)"/>
          <p:cNvPicPr>
            <a:picLocks noChangeAspect="1"/>
          </p:cNvPicPr>
          <p:nvPr/>
        </p:nvPicPr>
        <p:blipFill>
          <a:blip r:embed="rId8"/>
          <a:stretch>
            <a:fillRect/>
          </a:stretch>
        </p:blipFill>
        <p:spPr>
          <a:xfrm>
            <a:off x="-11430" y="3910965"/>
            <a:ext cx="3118485" cy="2338705"/>
          </a:xfrm>
          <a:prstGeom prst="rect">
            <a:avLst/>
          </a:prstGeom>
        </p:spPr>
      </p:pic>
      <p:pic>
        <p:nvPicPr>
          <p:cNvPr id="20" name="图片 19" descr="圣都精装双龙会"/>
          <p:cNvPicPr>
            <a:picLocks noChangeAspect="1"/>
          </p:cNvPicPr>
          <p:nvPr/>
        </p:nvPicPr>
        <p:blipFill>
          <a:blip r:embed="rId9"/>
          <a:stretch>
            <a:fillRect/>
          </a:stretch>
        </p:blipFill>
        <p:spPr>
          <a:xfrm>
            <a:off x="13917295" y="10144125"/>
            <a:ext cx="3204845" cy="2403475"/>
          </a:xfrm>
          <a:prstGeom prst="rect">
            <a:avLst/>
          </a:prstGeom>
        </p:spPr>
      </p:pic>
      <p:pic>
        <p:nvPicPr>
          <p:cNvPr id="21" name="图片 20" descr="城建2"/>
          <p:cNvPicPr>
            <a:picLocks noChangeAspect="1"/>
          </p:cNvPicPr>
          <p:nvPr/>
        </p:nvPicPr>
        <p:blipFill>
          <a:blip r:embed="rId10"/>
          <a:srcRect t="23670" r="23536"/>
          <a:stretch>
            <a:fillRect/>
          </a:stretch>
        </p:blipFill>
        <p:spPr>
          <a:xfrm>
            <a:off x="10887075" y="3901440"/>
            <a:ext cx="1318260" cy="23094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 name="图片 34" descr="webwxgetmsgimg (28)"/>
          <p:cNvPicPr>
            <a:picLocks noChangeAspect="1"/>
          </p:cNvPicPr>
          <p:nvPr/>
        </p:nvPicPr>
        <p:blipFill>
          <a:blip r:embed="rId1"/>
          <a:stretch>
            <a:fillRect/>
          </a:stretch>
        </p:blipFill>
        <p:spPr>
          <a:xfrm>
            <a:off x="5238115" y="1614805"/>
            <a:ext cx="1604645" cy="2796540"/>
          </a:xfrm>
          <a:prstGeom prst="rect">
            <a:avLst/>
          </a:prstGeom>
        </p:spPr>
      </p:pic>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081405" y="940435"/>
            <a:ext cx="9671685" cy="960120"/>
          </a:xfrm>
          <a:prstGeom prst="rect">
            <a:avLst/>
          </a:prstGeom>
          <a:noFill/>
        </p:spPr>
        <p:txBody>
          <a:bodyPr wrap="square" rtlCol="0">
            <a:spAutoFit/>
          </a:bodyPr>
          <a:p>
            <a:pPr>
              <a:lnSpc>
                <a:spcPct val="150000"/>
              </a:lnSpc>
            </a:pPr>
            <a:r>
              <a:rPr lang="en-US" sz="2000" b="1">
                <a:latin typeface="仿宋" panose="02010609060101010101" charset="-122"/>
                <a:ea typeface="仿宋" panose="02010609060101010101" charset="-122"/>
              </a:rPr>
              <a:t>3</a:t>
            </a:r>
            <a:r>
              <a:rPr lang="zh-CN" altLang="en-US" sz="2000" b="1">
                <a:latin typeface="仿宋" panose="02010609060101010101" charset="-122"/>
                <a:ea typeface="仿宋" panose="02010609060101010101" charset="-122"/>
              </a:rPr>
              <a:t>、《装修找阿亮》新媒体</a:t>
            </a:r>
            <a:r>
              <a:rPr sz="2000" b="1">
                <a:latin typeface="仿宋" panose="02010609060101010101" charset="-122"/>
                <a:ea typeface="仿宋" panose="02010609060101010101" charset="-122"/>
              </a:rPr>
              <a:t>数据库精准</a:t>
            </a:r>
            <a:r>
              <a:rPr sz="2000" b="1">
                <a:latin typeface="仿宋" panose="02010609060101010101" charset="-122"/>
                <a:ea typeface="仿宋" panose="02010609060101010101" charset="-122"/>
                <a:sym typeface="+mn-ea"/>
              </a:rPr>
              <a:t>对接</a:t>
            </a:r>
            <a:r>
              <a:rPr sz="2000" b="1">
                <a:latin typeface="仿宋" panose="02010609060101010101" charset="-122"/>
                <a:ea typeface="仿宋" panose="02010609060101010101" charset="-122"/>
              </a:rPr>
              <a:t>客户近千余户</a:t>
            </a:r>
            <a:endParaRPr sz="2000" b="1">
              <a:latin typeface="仿宋" panose="02010609060101010101" charset="-122"/>
              <a:ea typeface="仿宋" panose="02010609060101010101" charset="-122"/>
            </a:endParaRPr>
          </a:p>
          <a:p>
            <a:pPr>
              <a:lnSpc>
                <a:spcPct val="150000"/>
              </a:lnSpc>
            </a:pPr>
            <a:r>
              <a:rPr lang="zh-CN" altLang="en-US">
                <a:latin typeface="仿宋" panose="02010609060101010101" charset="-122"/>
                <a:ea typeface="仿宋" panose="02010609060101010101" charset="-122"/>
              </a:rPr>
              <a:t> </a:t>
            </a:r>
            <a:endParaRPr lang="zh-CN" altLang="en-US">
              <a:latin typeface="仿宋" panose="02010609060101010101" charset="-122"/>
              <a:ea typeface="仿宋" panose="02010609060101010101" charset="-122"/>
            </a:endParaRPr>
          </a:p>
        </p:txBody>
      </p:sp>
      <p:pic>
        <p:nvPicPr>
          <p:cNvPr id="4" name="图片 3" descr="webwxgetmsgimg (1)"/>
          <p:cNvPicPr>
            <a:picLocks noChangeAspect="1"/>
          </p:cNvPicPr>
          <p:nvPr/>
        </p:nvPicPr>
        <p:blipFill>
          <a:blip r:embed="rId2"/>
          <a:stretch>
            <a:fillRect/>
          </a:stretch>
        </p:blipFill>
        <p:spPr>
          <a:xfrm>
            <a:off x="450215" y="1614805"/>
            <a:ext cx="1598930" cy="2843530"/>
          </a:xfrm>
          <a:prstGeom prst="rect">
            <a:avLst/>
          </a:prstGeom>
        </p:spPr>
      </p:pic>
      <p:pic>
        <p:nvPicPr>
          <p:cNvPr id="5" name="图片 4" descr="webwxgetmsgimg (5)"/>
          <p:cNvPicPr>
            <a:picLocks noChangeAspect="1"/>
          </p:cNvPicPr>
          <p:nvPr/>
        </p:nvPicPr>
        <p:blipFill>
          <a:blip r:embed="rId3"/>
          <a:stretch>
            <a:fillRect/>
          </a:stretch>
        </p:blipFill>
        <p:spPr>
          <a:xfrm>
            <a:off x="2049145" y="1614805"/>
            <a:ext cx="1597660" cy="2842895"/>
          </a:xfrm>
          <a:prstGeom prst="rect">
            <a:avLst/>
          </a:prstGeom>
        </p:spPr>
      </p:pic>
      <p:pic>
        <p:nvPicPr>
          <p:cNvPr id="6" name="图片 5" descr="webwxgetmsgimg (6)"/>
          <p:cNvPicPr>
            <a:picLocks noChangeAspect="1"/>
          </p:cNvPicPr>
          <p:nvPr/>
        </p:nvPicPr>
        <p:blipFill>
          <a:blip r:embed="rId4"/>
          <a:stretch>
            <a:fillRect/>
          </a:stretch>
        </p:blipFill>
        <p:spPr>
          <a:xfrm>
            <a:off x="3639185" y="1614805"/>
            <a:ext cx="1602740" cy="2851150"/>
          </a:xfrm>
          <a:prstGeom prst="rect">
            <a:avLst/>
          </a:prstGeom>
        </p:spPr>
      </p:pic>
      <p:pic>
        <p:nvPicPr>
          <p:cNvPr id="13" name="图片 12" descr="webwxgetmsgimg (9)"/>
          <p:cNvPicPr>
            <a:picLocks noChangeAspect="1"/>
          </p:cNvPicPr>
          <p:nvPr/>
        </p:nvPicPr>
        <p:blipFill>
          <a:blip r:embed="rId5"/>
          <a:stretch>
            <a:fillRect/>
          </a:stretch>
        </p:blipFill>
        <p:spPr>
          <a:xfrm>
            <a:off x="6831330" y="1614805"/>
            <a:ext cx="1597660" cy="2842895"/>
          </a:xfrm>
          <a:prstGeom prst="rect">
            <a:avLst/>
          </a:prstGeom>
        </p:spPr>
      </p:pic>
      <p:pic>
        <p:nvPicPr>
          <p:cNvPr id="15" name="图片 14" descr="webwxgetmsgimg (11)"/>
          <p:cNvPicPr>
            <a:picLocks noChangeAspect="1"/>
          </p:cNvPicPr>
          <p:nvPr/>
        </p:nvPicPr>
        <p:blipFill>
          <a:blip r:embed="rId6"/>
          <a:stretch>
            <a:fillRect/>
          </a:stretch>
        </p:blipFill>
        <p:spPr>
          <a:xfrm>
            <a:off x="8420100" y="1614805"/>
            <a:ext cx="1595755" cy="2839085"/>
          </a:xfrm>
          <a:prstGeom prst="rect">
            <a:avLst/>
          </a:prstGeom>
        </p:spPr>
      </p:pic>
      <p:pic>
        <p:nvPicPr>
          <p:cNvPr id="16" name="图片 15" descr="webwxgetmsgimg (12)"/>
          <p:cNvPicPr>
            <a:picLocks noChangeAspect="1"/>
          </p:cNvPicPr>
          <p:nvPr/>
        </p:nvPicPr>
        <p:blipFill>
          <a:blip r:embed="rId7"/>
          <a:stretch>
            <a:fillRect/>
          </a:stretch>
        </p:blipFill>
        <p:spPr>
          <a:xfrm>
            <a:off x="10007600" y="1614805"/>
            <a:ext cx="1596390" cy="2840355"/>
          </a:xfrm>
          <a:prstGeom prst="rect">
            <a:avLst/>
          </a:prstGeom>
        </p:spPr>
      </p:pic>
      <p:pic>
        <p:nvPicPr>
          <p:cNvPr id="17" name="图片 16" descr="webwxgetmsgimg (13)"/>
          <p:cNvPicPr>
            <a:picLocks noChangeAspect="1"/>
          </p:cNvPicPr>
          <p:nvPr/>
        </p:nvPicPr>
        <p:blipFill>
          <a:blip r:embed="rId8"/>
          <a:srcRect b="7114"/>
          <a:stretch>
            <a:fillRect/>
          </a:stretch>
        </p:blipFill>
        <p:spPr>
          <a:xfrm>
            <a:off x="450215" y="4220845"/>
            <a:ext cx="1598930" cy="2642235"/>
          </a:xfrm>
          <a:prstGeom prst="rect">
            <a:avLst/>
          </a:prstGeom>
        </p:spPr>
      </p:pic>
      <p:pic>
        <p:nvPicPr>
          <p:cNvPr id="19" name="图片 18" descr="webwxgetmsgimg (16)"/>
          <p:cNvPicPr>
            <a:picLocks noChangeAspect="1"/>
          </p:cNvPicPr>
          <p:nvPr/>
        </p:nvPicPr>
        <p:blipFill>
          <a:blip r:embed="rId9"/>
          <a:srcRect b="6934"/>
          <a:stretch>
            <a:fillRect/>
          </a:stretch>
        </p:blipFill>
        <p:spPr>
          <a:xfrm>
            <a:off x="2049145" y="4220845"/>
            <a:ext cx="1585595" cy="2641600"/>
          </a:xfrm>
          <a:prstGeom prst="rect">
            <a:avLst/>
          </a:prstGeom>
        </p:spPr>
      </p:pic>
      <p:pic>
        <p:nvPicPr>
          <p:cNvPr id="20" name="图片 19" descr="webwxgetmsgimg (17)"/>
          <p:cNvPicPr>
            <a:picLocks noChangeAspect="1"/>
          </p:cNvPicPr>
          <p:nvPr/>
        </p:nvPicPr>
        <p:blipFill>
          <a:blip r:embed="rId10"/>
          <a:srcRect b="6303"/>
          <a:stretch>
            <a:fillRect/>
          </a:stretch>
        </p:blipFill>
        <p:spPr>
          <a:xfrm>
            <a:off x="3639185" y="4220845"/>
            <a:ext cx="1585595" cy="2653030"/>
          </a:xfrm>
          <a:prstGeom prst="rect">
            <a:avLst/>
          </a:prstGeom>
        </p:spPr>
      </p:pic>
      <p:pic>
        <p:nvPicPr>
          <p:cNvPr id="22" name="图片 21" descr="webwxgetmsgimg (19)"/>
          <p:cNvPicPr>
            <a:picLocks noChangeAspect="1"/>
          </p:cNvPicPr>
          <p:nvPr/>
        </p:nvPicPr>
        <p:blipFill>
          <a:blip r:embed="rId11"/>
          <a:srcRect b="8025"/>
          <a:stretch>
            <a:fillRect/>
          </a:stretch>
        </p:blipFill>
        <p:spPr>
          <a:xfrm>
            <a:off x="5223510" y="4215130"/>
            <a:ext cx="1619250" cy="2649220"/>
          </a:xfrm>
          <a:prstGeom prst="rect">
            <a:avLst/>
          </a:prstGeom>
        </p:spPr>
      </p:pic>
      <p:pic>
        <p:nvPicPr>
          <p:cNvPr id="26" name="图片 25" descr="webwxgetmsgimg (35)"/>
          <p:cNvPicPr>
            <a:picLocks noChangeAspect="1"/>
          </p:cNvPicPr>
          <p:nvPr/>
        </p:nvPicPr>
        <p:blipFill>
          <a:blip r:embed="rId12"/>
          <a:srcRect b="6303"/>
          <a:stretch>
            <a:fillRect/>
          </a:stretch>
        </p:blipFill>
        <p:spPr>
          <a:xfrm>
            <a:off x="6844030" y="4220845"/>
            <a:ext cx="1584960" cy="2642870"/>
          </a:xfrm>
          <a:prstGeom prst="rect">
            <a:avLst/>
          </a:prstGeom>
        </p:spPr>
      </p:pic>
      <p:pic>
        <p:nvPicPr>
          <p:cNvPr id="30" name="图片 29" descr="webwxgetmsgimg (24)"/>
          <p:cNvPicPr>
            <a:picLocks noChangeAspect="1"/>
          </p:cNvPicPr>
          <p:nvPr/>
        </p:nvPicPr>
        <p:blipFill>
          <a:blip r:embed="rId13"/>
          <a:srcRect b="7488"/>
          <a:stretch>
            <a:fillRect/>
          </a:stretch>
        </p:blipFill>
        <p:spPr>
          <a:xfrm>
            <a:off x="8420100" y="4220845"/>
            <a:ext cx="1601470" cy="2635885"/>
          </a:xfrm>
          <a:prstGeom prst="rect">
            <a:avLst/>
          </a:prstGeom>
        </p:spPr>
      </p:pic>
      <p:pic>
        <p:nvPicPr>
          <p:cNvPr id="31" name="图片 30" descr="webwxgetmsgimg (23)"/>
          <p:cNvPicPr>
            <a:picLocks noChangeAspect="1"/>
          </p:cNvPicPr>
          <p:nvPr/>
        </p:nvPicPr>
        <p:blipFill>
          <a:blip r:embed="rId14"/>
          <a:srcRect b="7187"/>
          <a:stretch>
            <a:fillRect/>
          </a:stretch>
        </p:blipFill>
        <p:spPr>
          <a:xfrm>
            <a:off x="10021570" y="4216400"/>
            <a:ext cx="1598930" cy="2640330"/>
          </a:xfrm>
          <a:prstGeom prst="rect">
            <a:avLst/>
          </a:prstGeom>
        </p:spPr>
      </p:pic>
      <p:cxnSp>
        <p:nvCxnSpPr>
          <p:cNvPr id="2" name="直接连接符 1"/>
          <p:cNvCxnSpPr/>
          <p:nvPr/>
        </p:nvCxnSpPr>
        <p:spPr>
          <a:xfrm>
            <a:off x="1196340" y="259651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81580" y="209613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59860" y="398018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338695" y="243586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719185" y="415353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803890" y="274447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06755" y="566928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975610" y="577532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21175" y="668274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902960" y="672147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348220" y="546735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709660" y="541845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25505" y="6605270"/>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902960" y="3893185"/>
            <a:ext cx="2216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260475" y="1276350"/>
            <a:ext cx="9671685" cy="1614805"/>
          </a:xfrm>
          <a:prstGeom prst="rect">
            <a:avLst/>
          </a:prstGeom>
          <a:noFill/>
        </p:spPr>
        <p:txBody>
          <a:bodyPr wrap="square" rtlCol="0">
            <a:spAutoFit/>
          </a:bodyPr>
          <a:p>
            <a:pPr>
              <a:lnSpc>
                <a:spcPct val="150000"/>
              </a:lnSpc>
            </a:pPr>
            <a:r>
              <a:rPr lang="en-US" altLang="zh-CN" sz="2000" b="1">
                <a:latin typeface="仿宋" panose="02010609060101010101" charset="-122"/>
                <a:ea typeface="仿宋" panose="02010609060101010101" charset="-122"/>
              </a:rPr>
              <a:t>4</a:t>
            </a:r>
            <a:r>
              <a:rPr lang="zh-CN" altLang="en-US" sz="2000" b="1">
                <a:latin typeface="仿宋" panose="02010609060101010101" charset="-122"/>
                <a:ea typeface="仿宋" panose="02010609060101010101" charset="-122"/>
              </a:rPr>
              <a:t>、</a:t>
            </a:r>
            <a:r>
              <a:rPr sz="2000" b="1">
                <a:latin typeface="仿宋" panose="02010609060101010101" charset="-122"/>
                <a:ea typeface="仿宋" panose="02010609060101010101" charset="-122"/>
              </a:rPr>
              <a:t>阿亮爆款上爆款产品，</a:t>
            </a:r>
            <a:r>
              <a:rPr lang="zh-CN" sz="2000" b="1">
                <a:latin typeface="仿宋" panose="02010609060101010101" charset="-122"/>
                <a:ea typeface="仿宋" panose="02010609060101010101" charset="-122"/>
              </a:rPr>
              <a:t>线上听众直接引流各地经销商</a:t>
            </a:r>
            <a:endParaRPr lang="zh-CN" sz="2000" b="1">
              <a:latin typeface="仿宋" panose="02010609060101010101" charset="-122"/>
              <a:ea typeface="仿宋" panose="02010609060101010101" charset="-122"/>
            </a:endParaRPr>
          </a:p>
          <a:p>
            <a:pPr>
              <a:lnSpc>
                <a:spcPct val="150000"/>
              </a:lnSpc>
            </a:pPr>
            <a:r>
              <a:rPr lang="zh-CN" altLang="en-US" sz="1400">
                <a:latin typeface="仿宋" panose="02010609060101010101" charset="-122"/>
                <a:ea typeface="仿宋" panose="02010609060101010101" charset="-122"/>
              </a:rPr>
              <a:t>    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城市之声今年开创</a:t>
            </a:r>
            <a:r>
              <a:rPr lang="en-US" altLang="zh-CN" sz="1400">
                <a:latin typeface="仿宋" panose="02010609060101010101" charset="-122"/>
                <a:ea typeface="仿宋" panose="02010609060101010101" charset="-122"/>
              </a:rPr>
              <a:t>“</a:t>
            </a:r>
            <a:r>
              <a:rPr lang="zh-CN" altLang="en-US" sz="1400">
                <a:latin typeface="仿宋" panose="02010609060101010101" charset="-122"/>
                <a:ea typeface="仿宋" panose="02010609060101010101" charset="-122"/>
              </a:rPr>
              <a:t>阿亮爆款</a:t>
            </a:r>
            <a:r>
              <a:rPr lang="en-US" altLang="zh-CN" sz="1400">
                <a:latin typeface="仿宋" panose="02010609060101010101" charset="-122"/>
                <a:ea typeface="仿宋" panose="02010609060101010101" charset="-122"/>
              </a:rPr>
              <a:t>”</a:t>
            </a:r>
            <a:r>
              <a:rPr lang="zh-CN" altLang="en-US" sz="1400">
                <a:latin typeface="仿宋" panose="02010609060101010101" charset="-122"/>
                <a:ea typeface="仿宋" panose="02010609060101010101" charset="-122"/>
              </a:rPr>
              <a:t>更加精准了解听众需求，直接为各地经销商引流听众，合作至今，已为千年舟对接近千余听众，间接辅助千年舟进行产品销售，为千年舟的销量助一臂之力。</a:t>
            </a:r>
            <a:endParaRPr lang="zh-CN" altLang="en-US" sz="1400">
              <a:latin typeface="仿宋" panose="02010609060101010101" charset="-122"/>
              <a:ea typeface="仿宋" panose="02010609060101010101" charset="-122"/>
            </a:endParaRPr>
          </a:p>
          <a:p>
            <a:pPr>
              <a:lnSpc>
                <a:spcPct val="150000"/>
              </a:lnSpc>
            </a:pPr>
            <a:r>
              <a:rPr lang="zh-CN" altLang="en-US">
                <a:latin typeface="仿宋" panose="02010609060101010101" charset="-122"/>
                <a:ea typeface="仿宋" panose="02010609060101010101" charset="-122"/>
              </a:rPr>
              <a:t>  </a:t>
            </a:r>
            <a:endParaRPr lang="zh-CN" altLang="en-US">
              <a:latin typeface="仿宋" panose="02010609060101010101" charset="-122"/>
              <a:ea typeface="仿宋" panose="02010609060101010101" charset="-122"/>
            </a:endParaRPr>
          </a:p>
        </p:txBody>
      </p:sp>
      <p:pic>
        <p:nvPicPr>
          <p:cNvPr id="5" name="图片 4" descr="523612947688233601"/>
          <p:cNvPicPr>
            <a:picLocks noChangeAspect="1"/>
          </p:cNvPicPr>
          <p:nvPr/>
        </p:nvPicPr>
        <p:blipFill>
          <a:blip r:embed="rId1"/>
          <a:stretch>
            <a:fillRect/>
          </a:stretch>
        </p:blipFill>
        <p:spPr>
          <a:xfrm>
            <a:off x="178435" y="2558415"/>
            <a:ext cx="2136775" cy="3801745"/>
          </a:xfrm>
          <a:prstGeom prst="rect">
            <a:avLst/>
          </a:prstGeom>
        </p:spPr>
      </p:pic>
      <p:pic>
        <p:nvPicPr>
          <p:cNvPr id="6" name="图片 5" descr="后台爆款"/>
          <p:cNvPicPr>
            <a:picLocks noChangeAspect="1"/>
          </p:cNvPicPr>
          <p:nvPr/>
        </p:nvPicPr>
        <p:blipFill>
          <a:blip r:embed="rId2"/>
          <a:stretch>
            <a:fillRect/>
          </a:stretch>
        </p:blipFill>
        <p:spPr>
          <a:xfrm>
            <a:off x="2315210" y="2558415"/>
            <a:ext cx="2136775" cy="3801745"/>
          </a:xfrm>
          <a:prstGeom prst="rect">
            <a:avLst/>
          </a:prstGeom>
        </p:spPr>
      </p:pic>
      <p:pic>
        <p:nvPicPr>
          <p:cNvPr id="11" name="图片 10" descr="420497931164630657"/>
          <p:cNvPicPr>
            <a:picLocks noChangeAspect="1"/>
          </p:cNvPicPr>
          <p:nvPr/>
        </p:nvPicPr>
        <p:blipFill>
          <a:blip r:embed="rId3"/>
          <a:stretch>
            <a:fillRect/>
          </a:stretch>
        </p:blipFill>
        <p:spPr>
          <a:xfrm>
            <a:off x="4451985" y="2558415"/>
            <a:ext cx="2175510" cy="3873500"/>
          </a:xfrm>
          <a:prstGeom prst="rect">
            <a:avLst/>
          </a:prstGeom>
        </p:spPr>
      </p:pic>
      <p:pic>
        <p:nvPicPr>
          <p:cNvPr id="14" name="图片 13" descr="webwxgetmsgimg (8)"/>
          <p:cNvPicPr>
            <a:picLocks noChangeAspect="1"/>
          </p:cNvPicPr>
          <p:nvPr/>
        </p:nvPicPr>
        <p:blipFill>
          <a:blip r:embed="rId4"/>
          <a:stretch>
            <a:fillRect/>
          </a:stretch>
        </p:blipFill>
        <p:spPr>
          <a:xfrm>
            <a:off x="9959340" y="2558415"/>
            <a:ext cx="2165350" cy="3873500"/>
          </a:xfrm>
          <a:prstGeom prst="rect">
            <a:avLst/>
          </a:prstGeom>
        </p:spPr>
      </p:pic>
      <p:pic>
        <p:nvPicPr>
          <p:cNvPr id="4" name="图片 3" descr="7GRC_93SF3`(9QTMIBN-NHF_meitu_1"/>
          <p:cNvPicPr>
            <a:picLocks noChangeAspect="1"/>
          </p:cNvPicPr>
          <p:nvPr/>
        </p:nvPicPr>
        <p:blipFill>
          <a:blip r:embed="rId5"/>
          <a:srcRect r="853"/>
          <a:stretch>
            <a:fillRect/>
          </a:stretch>
        </p:blipFill>
        <p:spPr>
          <a:xfrm>
            <a:off x="6563360" y="2558415"/>
            <a:ext cx="3395980" cy="380111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204595" y="302260"/>
            <a:ext cx="10991850" cy="6578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1430" y="302260"/>
            <a:ext cx="1116965" cy="6572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69060" y="353060"/>
            <a:ext cx="1847215" cy="583565"/>
          </a:xfrm>
          <a:prstGeom prst="rect">
            <a:avLst/>
          </a:prstGeom>
          <a:noFill/>
        </p:spPr>
        <p:txBody>
          <a:bodyPr wrap="square" rtlCol="0">
            <a:spAutoFit/>
          </a:bodyPr>
          <a:p>
            <a:r>
              <a:rPr lang="zh-CN" altLang="en-US" sz="3200" b="1">
                <a:solidFill>
                  <a:schemeClr val="bg1"/>
                </a:solidFill>
                <a:latin typeface="微软雅黑" panose="020B0503020204020204" charset="-122"/>
                <a:ea typeface="微软雅黑" panose="020B0503020204020204" charset="-122"/>
              </a:rPr>
              <a:t>合作综述</a:t>
            </a:r>
            <a:endParaRPr lang="zh-CN" altLang="en-US" sz="3200"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260475" y="1276350"/>
            <a:ext cx="9671685" cy="2907665"/>
          </a:xfrm>
          <a:prstGeom prst="rect">
            <a:avLst/>
          </a:prstGeom>
          <a:noFill/>
        </p:spPr>
        <p:txBody>
          <a:bodyPr wrap="square" rtlCol="0">
            <a:spAutoFit/>
          </a:bodyPr>
          <a:p>
            <a:pPr>
              <a:lnSpc>
                <a:spcPct val="150000"/>
              </a:lnSpc>
            </a:pPr>
            <a:r>
              <a:rPr lang="en-US" altLang="zh-CN" sz="2000" b="1">
                <a:latin typeface="仿宋" panose="02010609060101010101" charset="-122"/>
                <a:ea typeface="仿宋" panose="02010609060101010101" charset="-122"/>
              </a:rPr>
              <a:t>5</a:t>
            </a:r>
            <a:r>
              <a:rPr lang="zh-CN" altLang="en-US" sz="2000" b="1">
                <a:latin typeface="仿宋" panose="02010609060101010101" charset="-122"/>
                <a:ea typeface="仿宋" panose="02010609060101010101" charset="-122"/>
              </a:rPr>
              <a:t>、多平台，多手段传播</a:t>
            </a:r>
            <a:r>
              <a:rPr lang="zh-CN" sz="2000" b="1">
                <a:latin typeface="仿宋" panose="02010609060101010101" charset="-122"/>
                <a:ea typeface="仿宋" panose="02010609060101010101" charset="-122"/>
              </a:rPr>
              <a:t>，助力品牌推广</a:t>
            </a:r>
            <a:endParaRPr lang="zh-CN" sz="2000" b="1">
              <a:latin typeface="仿宋" panose="02010609060101010101" charset="-122"/>
              <a:ea typeface="仿宋" panose="02010609060101010101" charset="-122"/>
            </a:endParaRPr>
          </a:p>
          <a:p>
            <a:pPr>
              <a:lnSpc>
                <a:spcPct val="150000"/>
              </a:lnSpc>
            </a:pPr>
            <a:r>
              <a:rPr lang="en-US" altLang="zh-CN" sz="1400">
                <a:latin typeface="仿宋" panose="02010609060101010101" charset="-122"/>
                <a:ea typeface="仿宋" panose="02010609060101010101" charset="-122"/>
              </a:rPr>
              <a:t>·</a:t>
            </a:r>
            <a:r>
              <a:rPr lang="zh-CN" sz="1400">
                <a:latin typeface="仿宋" panose="02010609060101010101" charset="-122"/>
                <a:ea typeface="仿宋" panose="02010609060101010101" charset="-122"/>
              </a:rPr>
              <a:t>配合千年舟的活动，私家车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城市之声利用自身官方微信平台优势，在官方微信平台推送多条活动信息。</a:t>
            </a:r>
            <a:endParaRPr lang="zh-CN" altLang="en-US" sz="1400">
              <a:latin typeface="仿宋" panose="02010609060101010101" charset="-122"/>
              <a:ea typeface="仿宋" panose="02010609060101010101" charset="-122"/>
            </a:endParaRPr>
          </a:p>
          <a:p>
            <a:pPr>
              <a:lnSpc>
                <a:spcPct val="150000"/>
              </a:lnSpc>
            </a:pPr>
            <a:r>
              <a:rPr lang="en-US" altLang="zh-CN" sz="1400">
                <a:latin typeface="仿宋" panose="02010609060101010101" charset="-122"/>
                <a:ea typeface="仿宋" panose="02010609060101010101" charset="-122"/>
              </a:rPr>
              <a:t>·</a:t>
            </a:r>
            <a:r>
              <a:rPr lang="zh-CN" altLang="en-US" sz="1400">
                <a:latin typeface="仿宋" panose="02010609060101010101" charset="-122"/>
                <a:ea typeface="仿宋" panose="02010609060101010101" charset="-122"/>
              </a:rPr>
              <a:t>浙江广播电视集团重点打造的广播</a:t>
            </a:r>
            <a:r>
              <a:rPr lang="en-US" altLang="zh-CN" sz="1400">
                <a:latin typeface="仿宋" panose="02010609060101010101" charset="-122"/>
                <a:ea typeface="仿宋" panose="02010609060101010101" charset="-122"/>
              </a:rPr>
              <a:t>app</a:t>
            </a:r>
            <a:r>
              <a:rPr lang="zh-CN" altLang="en-US" sz="1400">
                <a:latin typeface="仿宋" panose="02010609060101010101" charset="-122"/>
                <a:ea typeface="仿宋" panose="02010609060101010101" charset="-122"/>
              </a:rPr>
              <a:t>一经上线，私家车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城市之声第一时间将其品牌</a:t>
            </a:r>
            <a:r>
              <a:rPr lang="en-US" altLang="zh-CN" sz="1400">
                <a:latin typeface="仿宋" panose="02010609060101010101" charset="-122"/>
                <a:ea typeface="仿宋" panose="02010609060101010101" charset="-122"/>
              </a:rPr>
              <a:t>logo</a:t>
            </a:r>
            <a:r>
              <a:rPr lang="zh-CN" altLang="en-US" sz="1400">
                <a:latin typeface="仿宋" panose="02010609060101010101" charset="-122"/>
                <a:ea typeface="仿宋" panose="02010609060101010101" charset="-122"/>
              </a:rPr>
              <a:t>和购买链接贴在</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个大主播的线上直播间中。</a:t>
            </a:r>
            <a:endParaRPr lang="zh-CN" altLang="en-US" sz="1400">
              <a:latin typeface="仿宋" panose="02010609060101010101" charset="-122"/>
              <a:ea typeface="仿宋" panose="02010609060101010101" charset="-122"/>
            </a:endParaRPr>
          </a:p>
          <a:p>
            <a:pPr>
              <a:lnSpc>
                <a:spcPct val="150000"/>
              </a:lnSpc>
            </a:pPr>
            <a:r>
              <a:rPr lang="en-US" altLang="zh-CN" sz="1400">
                <a:latin typeface="仿宋" panose="02010609060101010101" charset="-122"/>
                <a:ea typeface="仿宋" panose="02010609060101010101" charset="-122"/>
              </a:rPr>
              <a:t>·</a:t>
            </a:r>
            <a:r>
              <a:rPr lang="zh-CN" altLang="en-US" sz="1400">
                <a:latin typeface="仿宋" panose="02010609060101010101" charset="-122"/>
                <a:ea typeface="仿宋" panose="02010609060101010101" charset="-122"/>
              </a:rPr>
              <a:t>除了新媒体和传统媒体的品牌推广，私家车</a:t>
            </a:r>
            <a:r>
              <a:rPr lang="en-US" altLang="zh-CN" sz="1400">
                <a:latin typeface="仿宋" panose="02010609060101010101" charset="-122"/>
                <a:ea typeface="仿宋" panose="02010609060101010101" charset="-122"/>
              </a:rPr>
              <a:t>107</a:t>
            </a:r>
            <a:r>
              <a:rPr lang="zh-CN" altLang="en-US" sz="1400">
                <a:latin typeface="仿宋" panose="02010609060101010101" charset="-122"/>
                <a:ea typeface="仿宋" panose="02010609060101010101" charset="-122"/>
              </a:rPr>
              <a:t>还特别制作</a:t>
            </a:r>
            <a:r>
              <a:rPr lang="en-US" altLang="zh-CN" sz="1400">
                <a:latin typeface="仿宋" panose="02010609060101010101" charset="-122"/>
                <a:ea typeface="仿宋" panose="02010609060101010101" charset="-122"/>
              </a:rPr>
              <a:t>270</a:t>
            </a:r>
            <a:r>
              <a:rPr lang="zh-CN" altLang="en-US" sz="1400">
                <a:latin typeface="仿宋" panose="02010609060101010101" charset="-122"/>
                <a:ea typeface="仿宋" panose="02010609060101010101" charset="-122"/>
              </a:rPr>
              <a:t>平方的超大海报，在户外展出，吸引过往路人的眼球，用媒体权威，提升品牌美誉度。</a:t>
            </a:r>
            <a:endParaRPr lang="zh-CN" altLang="en-US" sz="1400" b="1">
              <a:latin typeface="仿宋" panose="02010609060101010101" charset="-122"/>
              <a:ea typeface="仿宋" panose="02010609060101010101" charset="-122"/>
            </a:endParaRPr>
          </a:p>
          <a:p>
            <a:pPr>
              <a:lnSpc>
                <a:spcPct val="150000"/>
              </a:lnSpc>
            </a:pPr>
            <a:r>
              <a:rPr lang="zh-CN" altLang="en-US" sz="1400">
                <a:latin typeface="仿宋" panose="02010609060101010101" charset="-122"/>
                <a:ea typeface="仿宋" panose="02010609060101010101" charset="-122"/>
              </a:rPr>
              <a:t>  </a:t>
            </a:r>
            <a:endParaRPr lang="zh-CN" altLang="en-US" sz="1400">
              <a:latin typeface="仿宋" panose="02010609060101010101" charset="-122"/>
              <a:ea typeface="仿宋" panose="02010609060101010101" charset="-122"/>
            </a:endParaRPr>
          </a:p>
          <a:p>
            <a:pPr>
              <a:lnSpc>
                <a:spcPct val="150000"/>
              </a:lnSpc>
            </a:pPr>
            <a:r>
              <a:rPr lang="zh-CN" altLang="en-US">
                <a:latin typeface="仿宋" panose="02010609060101010101" charset="-122"/>
                <a:ea typeface="仿宋" panose="02010609060101010101" charset="-122"/>
              </a:rPr>
              <a:t>  </a:t>
            </a:r>
            <a:endParaRPr lang="zh-CN" altLang="en-US">
              <a:latin typeface="仿宋" panose="02010609060101010101" charset="-122"/>
              <a:ea typeface="仿宋" panose="02010609060101010101" charset="-122"/>
            </a:endParaRPr>
          </a:p>
        </p:txBody>
      </p:sp>
      <p:pic>
        <p:nvPicPr>
          <p:cNvPr id="2" name="图片 1" descr="喜欢听"/>
          <p:cNvPicPr>
            <a:picLocks noChangeAspect="1"/>
          </p:cNvPicPr>
          <p:nvPr/>
        </p:nvPicPr>
        <p:blipFill>
          <a:blip r:embed="rId1"/>
          <a:stretch>
            <a:fillRect/>
          </a:stretch>
        </p:blipFill>
        <p:spPr>
          <a:xfrm>
            <a:off x="3216275" y="3429000"/>
            <a:ext cx="1861185" cy="3310890"/>
          </a:xfrm>
          <a:prstGeom prst="rect">
            <a:avLst/>
          </a:prstGeom>
        </p:spPr>
      </p:pic>
      <p:pic>
        <p:nvPicPr>
          <p:cNvPr id="4" name="图片 3" descr="喜欢听APP植入"/>
          <p:cNvPicPr>
            <a:picLocks noChangeAspect="1"/>
          </p:cNvPicPr>
          <p:nvPr/>
        </p:nvPicPr>
        <p:blipFill>
          <a:blip r:embed="rId2"/>
          <a:stretch>
            <a:fillRect/>
          </a:stretch>
        </p:blipFill>
        <p:spPr>
          <a:xfrm>
            <a:off x="5077460" y="3429000"/>
            <a:ext cx="1861185" cy="3310890"/>
          </a:xfrm>
          <a:prstGeom prst="rect">
            <a:avLst/>
          </a:prstGeom>
        </p:spPr>
      </p:pic>
      <p:pic>
        <p:nvPicPr>
          <p:cNvPr id="10" name="图片 9" descr="384308152182514536"/>
          <p:cNvPicPr>
            <a:picLocks noChangeAspect="1"/>
          </p:cNvPicPr>
          <p:nvPr/>
        </p:nvPicPr>
        <p:blipFill>
          <a:blip r:embed="rId3"/>
          <a:stretch>
            <a:fillRect/>
          </a:stretch>
        </p:blipFill>
        <p:spPr>
          <a:xfrm>
            <a:off x="1355725" y="3429000"/>
            <a:ext cx="1860550" cy="3310890"/>
          </a:xfrm>
          <a:prstGeom prst="rect">
            <a:avLst/>
          </a:prstGeom>
        </p:spPr>
      </p:pic>
      <p:pic>
        <p:nvPicPr>
          <p:cNvPr id="15" name="图片 14" descr="webwxgetmsgimg (3)"/>
          <p:cNvPicPr>
            <a:picLocks noChangeAspect="1"/>
          </p:cNvPicPr>
          <p:nvPr/>
        </p:nvPicPr>
        <p:blipFill>
          <a:blip r:embed="rId4"/>
          <a:srcRect l="-185" t="280" r="185" b="9018"/>
          <a:stretch>
            <a:fillRect/>
          </a:stretch>
        </p:blipFill>
        <p:spPr>
          <a:xfrm>
            <a:off x="6908800" y="3425190"/>
            <a:ext cx="5143500" cy="32956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1843</Words>
  <Application>WPS 演示</Application>
  <PresentationFormat>宽屏</PresentationFormat>
  <Paragraphs>90</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宋体</vt:lpstr>
      <vt:lpstr>Wingdings</vt:lpstr>
      <vt:lpstr>黑体</vt:lpstr>
      <vt:lpstr>微软雅黑</vt:lpstr>
      <vt:lpstr>仿宋</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6</cp:revision>
  <dcterms:created xsi:type="dcterms:W3CDTF">2017-10-19T06:32:00Z</dcterms:created>
  <dcterms:modified xsi:type="dcterms:W3CDTF">2017-10-20T09:14:06Z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